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sldIdLst>
    <p:sldId id="256" r:id="rId2"/>
    <p:sldId id="298" r:id="rId3"/>
    <p:sldId id="299" r:id="rId4"/>
    <p:sldId id="300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7" r:id="rId20"/>
    <p:sldId id="278" r:id="rId21"/>
    <p:sldId id="279" r:id="rId22"/>
    <p:sldId id="280" r:id="rId23"/>
    <p:sldId id="301" r:id="rId24"/>
    <p:sldId id="273" r:id="rId25"/>
    <p:sldId id="274" r:id="rId26"/>
    <p:sldId id="275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2F1ABD4-EFC5-1E48-84F6-C6396AEDB651}">
          <p14:sldIdLst>
            <p14:sldId id="256"/>
          </p14:sldIdLst>
        </p14:section>
        <p14:section name="内容概述" id="{E43A0E1D-0256-A447-9C59-3FC7542CA1EF}">
          <p14:sldIdLst>
            <p14:sldId id="298"/>
          </p14:sldIdLst>
        </p14:section>
        <p14:section name="认识路由" id="{2319FAC6-732D-0B48-801F-C9CF5CAE4AE8}">
          <p14:sldIdLst>
            <p14:sldId id="299"/>
            <p14:sldId id="300"/>
            <p14:sldId id="260"/>
          </p14:sldIdLst>
        </p14:section>
        <p14:section name="前端路由的规则" id="{2FB1AC43-D4A3-0748-9E7B-76992C7D6E1A}">
          <p14:sldIdLst>
            <p14:sldId id="261"/>
            <p14:sldId id="262"/>
            <p14:sldId id="263"/>
            <p14:sldId id="264"/>
          </p14:sldIdLst>
        </p14:section>
        <p14:section name="vue-router基础" id="{8F253853-0633-264E-A315-84D59EC20B7B}">
          <p14:sldIdLst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  <p14:section name="细节处理" id="{0CD1F59E-9A22-5840-B281-87D9A4035401}">
          <p14:sldIdLst>
            <p14:sldId id="276"/>
            <p14:sldId id="277"/>
            <p14:sldId id="278"/>
            <p14:sldId id="279"/>
            <p14:sldId id="280"/>
            <p14:sldId id="301"/>
          </p14:sldIdLst>
        </p14:section>
        <p14:section name="路由懒加载" id="{67773FB7-254E-EF47-9F5A-BE2357553395}">
          <p14:sldIdLst>
            <p14:sldId id="273"/>
            <p14:sldId id="274"/>
            <p14:sldId id="275"/>
          </p14:sldIdLst>
        </p14:section>
        <p14:section name="路由嵌套" id="{5688183E-A73E-420C-8A40-B76CB4066790}">
          <p14:sldIdLst>
            <p14:sldId id="281"/>
            <p14:sldId id="282"/>
            <p14:sldId id="283"/>
          </p14:sldIdLst>
        </p14:section>
        <p14:section name="传递参数" id="{7E6D70BC-D606-49D4-A903-1865E6634080}">
          <p14:sldIdLst>
            <p14:sldId id="284"/>
            <p14:sldId id="285"/>
            <p14:sldId id="286"/>
            <p14:sldId id="287"/>
            <p14:sldId id="288"/>
            <p14:sldId id="289"/>
          </p14:sldIdLst>
        </p14:section>
        <p14:section name="导航守卫" id="{3E4F366D-F1B1-4FE9-A2C8-29B0618ECC3D}">
          <p14:sldIdLst>
            <p14:sldId id="290"/>
            <p14:sldId id="291"/>
            <p14:sldId id="292"/>
          </p14:sldIdLst>
        </p14:section>
        <p14:section name="keep-alive" id="{26F4B221-A913-4607-A60C-B73688B96A71}">
          <p14:sldIdLst>
            <p14:sldId id="294"/>
          </p14:sldIdLst>
        </p14:section>
        <p14:section name="TabBar练习" id="{920CA2E5-315A-9A4F-AD81-15676B163936}">
          <p14:sldIdLst>
            <p14:sldId id="295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 autoAdjust="0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-725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jpeg>
</file>

<file path=ppt/media/image40.tiff>
</file>

<file path=ppt/media/image41.tiff>
</file>

<file path=ppt/media/image42.tiff>
</file>

<file path=ppt/media/image43.tiff>
</file>

<file path=ppt/media/image44.tiff>
</file>

<file path=ppt/media/image45.png>
</file>

<file path=ppt/media/image46.tiff>
</file>

<file path=ppt/media/image47.tiff>
</file>

<file path=ppt/media/image48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6">
            <a:extLst>
              <a:ext uri="{FF2B5EF4-FFF2-40B4-BE49-F238E27FC236}">
                <a16:creationId xmlns:a16="http://schemas.microsoft.com/office/drawing/2014/main" xmlns="" id="{F619AC0B-D093-4B29-BED5-E396B58FD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2" y="0"/>
            <a:ext cx="12196559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1">
            <a:extLst>
              <a:ext uri="{FF2B5EF4-FFF2-40B4-BE49-F238E27FC236}">
                <a16:creationId xmlns:a16="http://schemas.microsoft.com/office/drawing/2014/main" xmlns="" id="{EC130C9D-3B92-4E92-AF34-4C37ACD51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557" y="5640180"/>
            <a:ext cx="1531908" cy="56530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矩形 25">
            <a:extLst>
              <a:ext uri="{FF2B5EF4-FFF2-40B4-BE49-F238E27FC236}">
                <a16:creationId xmlns:a16="http://schemas.microsoft.com/office/drawing/2014/main" xmlns="" id="{36BA4FD9-4EAF-40CB-91E3-48F885239803}"/>
              </a:ext>
            </a:extLst>
          </p:cNvPr>
          <p:cNvSpPr/>
          <p:nvPr/>
        </p:nvSpPr>
        <p:spPr>
          <a:xfrm>
            <a:off x="4734893" y="6205486"/>
            <a:ext cx="2735236" cy="338554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 algn="ctr"/>
            <a:r>
              <a:rPr lang="zh-CN" altLang="en-US" sz="1600" b="0" dirty="0"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charset="-122"/>
              </a:rPr>
              <a:t>实力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charset="-122"/>
              </a:rPr>
              <a:t>IT</a:t>
            </a:r>
            <a:r>
              <a:rPr lang="zh-CN" altLang="en-US" sz="1600" b="0"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charset="-122"/>
              </a:rPr>
              <a:t>教育 </a:t>
            </a:r>
            <a:r>
              <a:rPr lang="en-US" altLang="zh-CN" sz="1600" b="0" dirty="0">
                <a:latin typeface="微软雅黑" panose="020B0503020204020204" pitchFamily="34" charset="-122"/>
                <a:ea typeface="微软雅黑" panose="020B0503020204020204" pitchFamily="34" charset="-122"/>
                <a:sym typeface="黑体" panose="02010609060101010101" charset="-122"/>
              </a:rPr>
              <a:t>www.520it.com</a:t>
            </a:r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  <a:sym typeface="黑体" panose="02010609060101010101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xmlns="" id="{E772C4B5-AB4E-43B0-B717-25071084F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54114"/>
            <a:ext cx="12192000" cy="1011116"/>
          </a:xfrm>
        </p:spPr>
        <p:txBody>
          <a:bodyPr anchor="ctr">
            <a:normAutofit/>
          </a:bodyPr>
          <a:lstStyle>
            <a:lvl1pPr algn="ctr">
              <a:defRPr sz="7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xmlns="" id="{B401CC44-47BA-4904-A587-245165E7465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234" y="3417401"/>
            <a:ext cx="6327531" cy="14711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王红元</a:t>
            </a:r>
            <a:endParaRPr lang="en-US" altLang="zh-CN"/>
          </a:p>
          <a:p>
            <a:r>
              <a:rPr lang="zh-CN" altLang="en-US"/>
              <a:t>微博：</a:t>
            </a:r>
            <a:r>
              <a:rPr lang="en-US" altLang="zh-CN"/>
              <a:t>coderwhy</a:t>
            </a:r>
          </a:p>
          <a:p>
            <a:r>
              <a:rPr lang="zh-CN" altLang="en-US"/>
              <a:t>  微信：</a:t>
            </a:r>
            <a:r>
              <a:rPr lang="en-US" altLang="zh-CN"/>
              <a:t>372623326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8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5">
            <a:extLst>
              <a:ext uri="{FF2B5EF4-FFF2-40B4-BE49-F238E27FC236}">
                <a16:creationId xmlns:a16="http://schemas.microsoft.com/office/drawing/2014/main" xmlns="" id="{F612FBBA-ABAE-4812-AAB2-77CA48D54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" y="-728"/>
            <a:ext cx="12200141" cy="68691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矩形 29">
            <a:extLst>
              <a:ext uri="{FF2B5EF4-FFF2-40B4-BE49-F238E27FC236}">
                <a16:creationId xmlns:a16="http://schemas.microsoft.com/office/drawing/2014/main" xmlns="" id="{89038A74-5A1B-45B4-AA7D-C9934D2FDABC}"/>
              </a:ext>
            </a:extLst>
          </p:cNvPr>
          <p:cNvSpPr/>
          <p:nvPr/>
        </p:nvSpPr>
        <p:spPr>
          <a:xfrm>
            <a:off x="-6349" y="1139584"/>
            <a:ext cx="12198349" cy="22225"/>
          </a:xfrm>
          <a:prstGeom prst="rect">
            <a:avLst/>
          </a:prstGeom>
          <a:solidFill>
            <a:srgbClr val="EAEAEA">
              <a:alpha val="32155"/>
            </a:srgb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12" name="图片 1">
            <a:extLst>
              <a:ext uri="{FF2B5EF4-FFF2-40B4-BE49-F238E27FC236}">
                <a16:creationId xmlns:a16="http://schemas.microsoft.com/office/drawing/2014/main" xmlns="" id="{DB3FFE7C-0303-4D2A-9F24-474FCCD76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39" y="399965"/>
            <a:ext cx="1531908" cy="56530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标题占位符 1">
            <a:extLst>
              <a:ext uri="{FF2B5EF4-FFF2-40B4-BE49-F238E27FC236}">
                <a16:creationId xmlns:a16="http://schemas.microsoft.com/office/drawing/2014/main" xmlns="" id="{F3C067B8-78E3-4D7C-B8BF-D5559197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935" y="395532"/>
            <a:ext cx="10081824" cy="7121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1" lang="zh-CN" altLang="en-US" sz="3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xmlns="" id="{E8B5E84D-8FAC-4FA6-9CA7-55579F675DF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1193" y="1238066"/>
            <a:ext cx="11866684" cy="5444088"/>
          </a:xfrm>
        </p:spPr>
        <p:txBody>
          <a:bodyPr>
            <a:normAutofit/>
          </a:bodyPr>
          <a:lstStyle>
            <a:lvl1pPr marL="228600" indent="-228600">
              <a:lnSpc>
                <a:spcPts val="2500"/>
              </a:lnSpc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ts val="2500"/>
              </a:lnSpc>
              <a:buFont typeface="Wingdings" panose="05000000000000000000" pitchFamily="2" charset="2"/>
              <a:buChar char="p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ts val="2500"/>
              </a:lnSpc>
              <a:buFont typeface="Wingdings" panose="05000000000000000000" pitchFamily="2" charset="2"/>
              <a:buChar char="ü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lnSpc>
                <a:spcPts val="2500"/>
              </a:lnSpc>
              <a:buFont typeface="Wingdings" panose="05000000000000000000" pitchFamily="2" charset="2"/>
              <a:buChar char="Ø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lnSpc>
                <a:spcPts val="2500"/>
              </a:lnSpc>
              <a:buFont typeface="Wingdings" panose="05000000000000000000" pitchFamily="2" charset="2"/>
              <a:buChar char="l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6028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9">
            <a:extLst>
              <a:ext uri="{FF2B5EF4-FFF2-40B4-BE49-F238E27FC236}">
                <a16:creationId xmlns:a16="http://schemas.microsoft.com/office/drawing/2014/main" xmlns="" id="{89038A74-5A1B-45B4-AA7D-C9934D2FDABC}"/>
              </a:ext>
            </a:extLst>
          </p:cNvPr>
          <p:cNvSpPr/>
          <p:nvPr userDrawn="1"/>
        </p:nvSpPr>
        <p:spPr>
          <a:xfrm>
            <a:off x="-6349" y="1139584"/>
            <a:ext cx="12198349" cy="22225"/>
          </a:xfrm>
          <a:prstGeom prst="rect">
            <a:avLst/>
          </a:prstGeom>
          <a:solidFill>
            <a:srgbClr val="EAEAEA">
              <a:alpha val="32155"/>
            </a:srgb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0" name="图片 5">
            <a:extLst>
              <a:ext uri="{FF2B5EF4-FFF2-40B4-BE49-F238E27FC236}">
                <a16:creationId xmlns:a16="http://schemas.microsoft.com/office/drawing/2014/main" xmlns="" id="{F612FBBA-ABAE-4812-AAB2-77CA48D541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1" y="-728"/>
            <a:ext cx="12200141" cy="68691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xmlns="" id="{117812DE-2261-4EEB-B37C-43174850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443" y="352188"/>
            <a:ext cx="10217900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xmlns="" id="{E073142E-40B2-48F2-8871-6E362D4D6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1186668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xmlns="" id="{DB3FFE7C-0303-4D2A-9F24-474FCCD761C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1839" y="399965"/>
            <a:ext cx="1531908" cy="565306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6765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B702-8F3C-9644-95F0-13EBA4D1D13E}" type="datetimeFigureOut">
              <a:t>2020/8/31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136BF-9810-4541-9B06-7105CA373764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5037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outer.vuejs.org/zh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tiff"/><Relationship Id="rId4" Type="http://schemas.openxmlformats.org/officeDocument/2006/relationships/image" Target="../media/image2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tiff"/><Relationship Id="rId4" Type="http://schemas.openxmlformats.org/officeDocument/2006/relationships/image" Target="../media/image33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router.vuejs.org/zh/guide/advanced/navigation-guards.html#%E8%B7%AF%E7%94%B1%E7%8B%AC%E4%BA%AB%E7%9A%84%E5%AE%88%E5%8D%AB" TargetMode="Externa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tiff"/><Relationship Id="rId2" Type="http://schemas.openxmlformats.org/officeDocument/2006/relationships/image" Target="../media/image4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/>
              <a:t>vue-router</a:t>
            </a:r>
            <a:r>
              <a:rPr kumimoji="1" lang="zh-CN" altLang="en-US"/>
              <a:t>详解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/>
              <a:t>王红元</a:t>
            </a:r>
            <a:endParaRPr kumimoji="1" lang="en-US" altLang="zh-CN"/>
          </a:p>
          <a:p>
            <a:r>
              <a:rPr kumimoji="1" lang="zh-CN" altLang="en-US"/>
              <a:t>微博：</a:t>
            </a:r>
            <a:r>
              <a:rPr kumimoji="1" lang="en-US" altLang="zh-CN"/>
              <a:t>coderwhy</a:t>
            </a:r>
          </a:p>
          <a:p>
            <a:r>
              <a:rPr kumimoji="1" lang="zh-CN" altLang="en-US"/>
              <a:t>微信：</a:t>
            </a:r>
            <a:r>
              <a:rPr kumimoji="1" lang="en-US" altLang="zh-CN"/>
              <a:t>372623326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672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认识</a:t>
            </a:r>
            <a:r>
              <a:rPr kumimoji="1" lang="en-US" altLang="zh-CN"/>
              <a:t>vue-router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目前前端流行的三大框架</a:t>
            </a:r>
            <a:r>
              <a:rPr lang="en-US" altLang="zh-CN"/>
              <a:t>, </a:t>
            </a:r>
            <a:r>
              <a:rPr lang="zh-CN" altLang="en-US"/>
              <a:t>都有自己的路由实现</a:t>
            </a:r>
            <a:r>
              <a:rPr lang="en-US" altLang="zh-CN"/>
              <a:t>:</a:t>
            </a:r>
          </a:p>
          <a:p>
            <a:pPr lvl="1"/>
            <a:r>
              <a:rPr lang="en-US" altLang="zh-CN"/>
              <a:t>Angular</a:t>
            </a:r>
            <a:r>
              <a:rPr lang="zh-CN" altLang="en-US"/>
              <a:t>的</a:t>
            </a:r>
            <a:r>
              <a:rPr lang="en-US" altLang="zh-CN"/>
              <a:t>ngRouter</a:t>
            </a:r>
          </a:p>
          <a:p>
            <a:pPr lvl="1"/>
            <a:r>
              <a:rPr lang="en-US" altLang="zh-CN"/>
              <a:t>React</a:t>
            </a:r>
            <a:r>
              <a:rPr lang="zh-CN" altLang="en-US"/>
              <a:t>的</a:t>
            </a:r>
            <a:r>
              <a:rPr lang="en-US" altLang="zh-CN"/>
              <a:t>ReactRouter</a:t>
            </a:r>
          </a:p>
          <a:p>
            <a:pPr lvl="1"/>
            <a:r>
              <a:rPr lang="en-US" altLang="zh-CN"/>
              <a:t>Vue</a:t>
            </a:r>
            <a:r>
              <a:rPr lang="zh-CN" altLang="en-US"/>
              <a:t>的</a:t>
            </a:r>
            <a:r>
              <a:rPr lang="en-US" altLang="zh-CN"/>
              <a:t>vue-router</a:t>
            </a:r>
          </a:p>
          <a:p>
            <a:endParaRPr lang="en-US" altLang="zh-CN"/>
          </a:p>
          <a:p>
            <a:r>
              <a:rPr lang="zh-CN" altLang="en-US"/>
              <a:t>当然</a:t>
            </a:r>
            <a:r>
              <a:rPr lang="en-US" altLang="zh-CN"/>
              <a:t>, </a:t>
            </a:r>
            <a:r>
              <a:rPr lang="zh-CN" altLang="en-US"/>
              <a:t>我们的重点是</a:t>
            </a:r>
            <a:r>
              <a:rPr lang="en-US" altLang="zh-CN"/>
              <a:t>vue-router</a:t>
            </a:r>
          </a:p>
          <a:p>
            <a:pPr lvl="1"/>
            <a:r>
              <a:rPr lang="en-US" altLang="zh-CN"/>
              <a:t>vue-router</a:t>
            </a:r>
            <a:r>
              <a:rPr lang="zh-CN" altLang="en-US"/>
              <a:t>是</a:t>
            </a:r>
            <a:r>
              <a:rPr lang="en-US" altLang="zh-CN"/>
              <a:t>Vue.js</a:t>
            </a:r>
            <a:r>
              <a:rPr lang="zh-CN" altLang="en-US"/>
              <a:t>官方的路由插件，它和</a:t>
            </a:r>
            <a:r>
              <a:rPr lang="en-US" altLang="zh-CN"/>
              <a:t>vue.js</a:t>
            </a:r>
            <a:r>
              <a:rPr lang="zh-CN" altLang="en-US"/>
              <a:t>是深度集成的，适合用于构建单页面应用。</a:t>
            </a:r>
          </a:p>
          <a:p>
            <a:pPr lvl="1"/>
            <a:r>
              <a:rPr lang="zh-CN" altLang="en-US"/>
              <a:t>我们可以访问其官方网站对其进行学习</a:t>
            </a:r>
            <a:r>
              <a:rPr lang="en-US" altLang="zh-CN"/>
              <a:t>: </a:t>
            </a:r>
            <a:r>
              <a:rPr lang="en-US" altLang="zh-CN">
                <a:hlinkClick r:id="rId2"/>
              </a:rPr>
              <a:t>https://router.vuejs.org/zh/</a:t>
            </a:r>
            <a:endParaRPr lang="zh-CN" altLang="en-US"/>
          </a:p>
          <a:p>
            <a:r>
              <a:rPr lang="en-US" altLang="zh-CN"/>
              <a:t>vue-router</a:t>
            </a:r>
            <a:r>
              <a:rPr lang="zh-CN" altLang="en-US"/>
              <a:t>是基于路由和组件的</a:t>
            </a:r>
          </a:p>
          <a:p>
            <a:pPr lvl="1"/>
            <a:r>
              <a:rPr lang="zh-CN" altLang="en-US"/>
              <a:t>路由用于设定访问路径</a:t>
            </a:r>
            <a:r>
              <a:rPr lang="en-US" altLang="zh-CN"/>
              <a:t>, </a:t>
            </a:r>
            <a:r>
              <a:rPr lang="zh-CN" altLang="en-US"/>
              <a:t>将路径和组件映射起来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在</a:t>
            </a:r>
            <a:r>
              <a:rPr lang="en-US" altLang="zh-CN"/>
              <a:t>vue-router</a:t>
            </a:r>
            <a:r>
              <a:rPr lang="zh-CN" altLang="en-US"/>
              <a:t>的单页面应用中</a:t>
            </a:r>
            <a:r>
              <a:rPr lang="en-US" altLang="zh-CN"/>
              <a:t>, </a:t>
            </a:r>
            <a:r>
              <a:rPr lang="zh-CN" altLang="en-US"/>
              <a:t>页面的路径的改变就是组件的切换</a:t>
            </a:r>
            <a:r>
              <a:rPr lang="en-US" altLang="zh-CN"/>
              <a:t>.</a:t>
            </a:r>
          </a:p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468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安装和使用</a:t>
            </a:r>
            <a:r>
              <a:rPr kumimoji="1" lang="en-US" altLang="zh-CN"/>
              <a:t>vue-router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因为我们已经学习了</a:t>
            </a:r>
            <a:r>
              <a:rPr lang="en-US" altLang="zh-CN"/>
              <a:t>webpack, </a:t>
            </a:r>
            <a:r>
              <a:rPr lang="zh-CN" altLang="en-US"/>
              <a:t>后续开发中我们主要是通过工程化的方式进行开发的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所以在后续</a:t>
            </a:r>
            <a:r>
              <a:rPr lang="en-US" altLang="zh-CN"/>
              <a:t>, </a:t>
            </a:r>
            <a:r>
              <a:rPr lang="zh-CN" altLang="en-US"/>
              <a:t>我们直接使用</a:t>
            </a:r>
            <a:r>
              <a:rPr lang="en-US" altLang="zh-CN"/>
              <a:t>npm</a:t>
            </a:r>
            <a:r>
              <a:rPr lang="zh-CN" altLang="en-US"/>
              <a:t>来安装路由即可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步骤一</a:t>
            </a:r>
            <a:r>
              <a:rPr lang="en-US" altLang="zh-CN"/>
              <a:t>: </a:t>
            </a:r>
            <a:r>
              <a:rPr lang="zh-CN" altLang="en-US"/>
              <a:t>安装</a:t>
            </a:r>
            <a:r>
              <a:rPr lang="en-US" altLang="zh-CN"/>
              <a:t>vue-router</a:t>
            </a:r>
          </a:p>
          <a:p>
            <a:pPr lvl="2"/>
            <a:r>
              <a:rPr lang="en-US" altLang="zh-CN"/>
              <a:t>npm install vue-router --save</a:t>
            </a:r>
            <a:endParaRPr kumimoji="1" lang="en-US" altLang="zh-CN"/>
          </a:p>
          <a:p>
            <a:pPr lvl="1"/>
            <a:r>
              <a:rPr lang="zh-CN" altLang="en-US"/>
              <a:t>步骤二</a:t>
            </a:r>
            <a:r>
              <a:rPr lang="en-US" altLang="zh-CN"/>
              <a:t>: </a:t>
            </a:r>
            <a:r>
              <a:rPr lang="zh-CN" altLang="en-US"/>
              <a:t>在模块化工程中使用它</a:t>
            </a:r>
            <a:r>
              <a:rPr lang="en-US" altLang="zh-CN"/>
              <a:t>(</a:t>
            </a:r>
            <a:r>
              <a:rPr lang="zh-CN" altLang="en-US"/>
              <a:t>因为是一个插件</a:t>
            </a:r>
            <a:r>
              <a:rPr lang="en-US" altLang="zh-CN"/>
              <a:t>, </a:t>
            </a:r>
            <a:r>
              <a:rPr lang="zh-CN" altLang="en-US"/>
              <a:t>所以可以通过</a:t>
            </a:r>
            <a:r>
              <a:rPr lang="en-US" altLang="zh-CN"/>
              <a:t>Vue.use()</a:t>
            </a:r>
            <a:r>
              <a:rPr lang="zh-CN" altLang="en-US"/>
              <a:t>来安装路由功能</a:t>
            </a:r>
            <a:r>
              <a:rPr lang="en-US" altLang="zh-CN"/>
              <a:t>)</a:t>
            </a:r>
          </a:p>
          <a:p>
            <a:pPr lvl="2"/>
            <a:r>
              <a:rPr lang="zh-CN" altLang="en-US"/>
              <a:t>第一步：</a:t>
            </a:r>
            <a:r>
              <a:rPr lang="zh-CN" altLang="en-US">
                <a:solidFill>
                  <a:srgbClr val="FF0000"/>
                </a:solidFill>
              </a:rPr>
              <a:t>导入</a:t>
            </a:r>
            <a:r>
              <a:rPr lang="zh-CN" altLang="en-US"/>
              <a:t>路由对象，并且</a:t>
            </a:r>
            <a:r>
              <a:rPr lang="zh-CN" altLang="en-US">
                <a:solidFill>
                  <a:srgbClr val="FF0000"/>
                </a:solidFill>
              </a:rPr>
              <a:t>调用 </a:t>
            </a:r>
            <a:r>
              <a:rPr lang="en-US" altLang="zh-CN">
                <a:solidFill>
                  <a:srgbClr val="FF0000"/>
                </a:solidFill>
              </a:rPr>
              <a:t>Vue.use(VueRouter)</a:t>
            </a:r>
          </a:p>
          <a:p>
            <a:pPr lvl="2"/>
            <a:r>
              <a:rPr lang="zh-CN" altLang="en-US"/>
              <a:t>第二步：创建</a:t>
            </a:r>
            <a:r>
              <a:rPr lang="zh-CN" altLang="en-US">
                <a:solidFill>
                  <a:srgbClr val="FF0000"/>
                </a:solidFill>
              </a:rPr>
              <a:t>路由实例</a:t>
            </a:r>
            <a:r>
              <a:rPr lang="zh-CN" altLang="en-US"/>
              <a:t>，并且传入路由</a:t>
            </a:r>
            <a:r>
              <a:rPr lang="zh-CN" altLang="en-US">
                <a:solidFill>
                  <a:srgbClr val="FF0000"/>
                </a:solidFill>
              </a:rPr>
              <a:t>映射配置</a:t>
            </a:r>
            <a:endParaRPr lang="en-US" altLang="zh-CN">
              <a:solidFill>
                <a:srgbClr val="FF0000"/>
              </a:solidFill>
            </a:endParaRPr>
          </a:p>
          <a:p>
            <a:pPr lvl="2"/>
            <a:r>
              <a:rPr lang="zh-CN" altLang="en-US"/>
              <a:t>第三步：在</a:t>
            </a:r>
            <a:r>
              <a:rPr lang="en-US" altLang="zh-CN">
                <a:solidFill>
                  <a:srgbClr val="FF0000"/>
                </a:solidFill>
              </a:rPr>
              <a:t>Vue</a:t>
            </a:r>
            <a:r>
              <a:rPr lang="zh-CN" altLang="en-US">
                <a:solidFill>
                  <a:srgbClr val="FF0000"/>
                </a:solidFill>
              </a:rPr>
              <a:t>实例</a:t>
            </a:r>
            <a:r>
              <a:rPr lang="zh-CN" altLang="en-US"/>
              <a:t>中</a:t>
            </a:r>
            <a:r>
              <a:rPr lang="zh-CN" altLang="en-US">
                <a:solidFill>
                  <a:srgbClr val="FF0000"/>
                </a:solidFill>
              </a:rPr>
              <a:t>挂载</a:t>
            </a:r>
            <a:r>
              <a:rPr lang="zh-CN" altLang="en-US"/>
              <a:t>创建的</a:t>
            </a:r>
            <a:r>
              <a:rPr lang="zh-CN" altLang="en-US">
                <a:solidFill>
                  <a:srgbClr val="FF0000"/>
                </a:solidFill>
              </a:rPr>
              <a:t>路由实例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zh-CN" altLang="en-US"/>
              <a:t>使用</a:t>
            </a:r>
            <a:r>
              <a:rPr lang="en-US" altLang="zh-CN"/>
              <a:t>vue-router</a:t>
            </a:r>
            <a:r>
              <a:rPr lang="zh-CN" altLang="en-US"/>
              <a:t>的步骤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第一步</a:t>
            </a:r>
            <a:r>
              <a:rPr lang="en-US" altLang="zh-CN"/>
              <a:t>: </a:t>
            </a:r>
            <a:r>
              <a:rPr lang="zh-CN" altLang="en-US"/>
              <a:t>创建路由组件</a:t>
            </a:r>
          </a:p>
          <a:p>
            <a:pPr lvl="1"/>
            <a:r>
              <a:rPr lang="zh-CN" altLang="en-US"/>
              <a:t>第二步</a:t>
            </a:r>
            <a:r>
              <a:rPr lang="en-US" altLang="zh-CN"/>
              <a:t>: </a:t>
            </a:r>
            <a:r>
              <a:rPr lang="zh-CN" altLang="en-US"/>
              <a:t>配置路由映射</a:t>
            </a:r>
            <a:r>
              <a:rPr lang="en-US" altLang="zh-CN"/>
              <a:t>: </a:t>
            </a:r>
            <a:r>
              <a:rPr lang="zh-CN" altLang="en-US"/>
              <a:t>组件和路径映射关系</a:t>
            </a:r>
          </a:p>
          <a:p>
            <a:pPr lvl="1"/>
            <a:r>
              <a:rPr lang="zh-CN" altLang="en-US"/>
              <a:t>第三步</a:t>
            </a:r>
            <a:r>
              <a:rPr lang="en-US" altLang="zh-CN"/>
              <a:t>: </a:t>
            </a:r>
            <a:r>
              <a:rPr lang="zh-CN" altLang="en-US"/>
              <a:t>使用路由</a:t>
            </a:r>
            <a:r>
              <a:rPr lang="en-US" altLang="zh-CN"/>
              <a:t>: </a:t>
            </a:r>
            <a:r>
              <a:rPr lang="zh-CN" altLang="en-US"/>
              <a:t>通过</a:t>
            </a:r>
            <a:r>
              <a:rPr lang="en-US" altLang="zh-CN"/>
              <a:t>&lt;router-link&gt;</a:t>
            </a:r>
            <a:r>
              <a:rPr lang="zh-CN" altLang="en-US"/>
              <a:t>和</a:t>
            </a:r>
            <a:r>
              <a:rPr lang="en-US" altLang="zh-CN"/>
              <a:t>&lt;router-view&gt;</a:t>
            </a:r>
          </a:p>
          <a:p>
            <a:endParaRPr lang="en-US" altLang="zh-CN"/>
          </a:p>
          <a:p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432430" y="3704492"/>
            <a:ext cx="359181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import Vue from 'vue' </a:t>
            </a:r>
          </a:p>
          <a:p>
            <a:r>
              <a:rPr lang="en-US" altLang="zh-CN">
                <a:solidFill>
                  <a:srgbClr val="FF0000"/>
                </a:solidFill>
              </a:rPr>
              <a:t>import VueRouter from 'vue-router' </a:t>
            </a:r>
          </a:p>
          <a:p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Vue.use(VueRouter)</a:t>
            </a:r>
            <a:endParaRPr kumimoji="1"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8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创建</a:t>
            </a:r>
            <a:r>
              <a:rPr kumimoji="1" lang="en-US" altLang="zh-CN"/>
              <a:t>router</a:t>
            </a:r>
            <a:r>
              <a:rPr kumimoji="1" lang="zh-CN" altLang="en-US"/>
              <a:t>实例</a:t>
            </a:r>
          </a:p>
        </p:txBody>
      </p:sp>
      <p:sp>
        <p:nvSpPr>
          <p:cNvPr id="6" name="AutoShape 3" descr="/src/2E11E02B1F0F4FC495BDE579BD240409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09062"/>
            <a:ext cx="10480431" cy="54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4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挂载到</a:t>
            </a:r>
            <a:r>
              <a:rPr kumimoji="1" lang="en-US" altLang="zh-CN"/>
              <a:t>Vue</a:t>
            </a:r>
            <a:r>
              <a:rPr kumimoji="1" lang="zh-CN" altLang="en-US"/>
              <a:t>实例中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647" y="1196975"/>
            <a:ext cx="11596705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3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步骤一：创建路由组件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25" y="2059963"/>
            <a:ext cx="11868150" cy="381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2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步骤二：</a:t>
            </a:r>
            <a:r>
              <a:rPr lang="zh-CN" altLang="en-US" b="0"/>
              <a:t>配置组件和路径的映射关系</a:t>
            </a:r>
            <a:endParaRPr kumimoji="1"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5380" y="1196975"/>
            <a:ext cx="9741239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步骤三：</a:t>
            </a:r>
            <a:r>
              <a:rPr lang="zh-CN" altLang="en-US" b="0"/>
              <a:t>使用路由</a:t>
            </a:r>
            <a:r>
              <a:rPr lang="en-US" altLang="zh-CN" b="0"/>
              <a:t>.</a:t>
            </a:r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850922" y="1466607"/>
            <a:ext cx="321212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&lt;router-link&gt;: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该标签是一个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vue-router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中已经内置的组件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它会被渲染成一个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&lt;a&gt;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标签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&lt;router-view&gt;: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该标签会根据当前的路径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动态渲染出不同的组件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网页的其他内容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比如顶部的标题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/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导航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或者底部的一些版权信息等会和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&lt;router-view&gt;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处于同一个等级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在路由切换时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切换的是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&lt;router-view&gt;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挂载的组件</a:t>
            </a:r>
            <a:r>
              <a:rPr lang="en-US" altLang="zh-CN" sz="1600">
                <a:latin typeface="Microsoft YaHei Light" charset="-122"/>
                <a:ea typeface="Microsoft YaHei Light" charset="-122"/>
                <a:cs typeface="Microsoft YaHei Light" charset="-122"/>
              </a:rPr>
              <a:t>, </a:t>
            </a:r>
            <a:r>
              <a:rPr lang="zh-CN" altLang="en-US" sz="1600">
                <a:latin typeface="Microsoft YaHei Light" charset="-122"/>
                <a:ea typeface="Microsoft YaHei Light" charset="-122"/>
                <a:cs typeface="Microsoft YaHei Light" charset="-122"/>
              </a:rPr>
              <a:t>其他内容不会发生改变</a:t>
            </a:r>
            <a:r>
              <a:rPr lang="en-US" altLang="zh-CN" sz="1600"/>
              <a:t>.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39" y="1676333"/>
            <a:ext cx="8819883" cy="468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0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最终效果如下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1594" y="1196975"/>
            <a:ext cx="8468812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2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路由的默认路径</a:t>
            </a:r>
            <a:br>
              <a:rPr lang="zh-CN" altLang="en-US"/>
            </a:b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我们这里还有一个不太好的实现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默认情况下</a:t>
            </a:r>
            <a:r>
              <a:rPr lang="en-US" altLang="zh-CN"/>
              <a:t>, </a:t>
            </a:r>
            <a:r>
              <a:rPr lang="zh-CN" altLang="en-US"/>
              <a:t>进入网站的首页</a:t>
            </a:r>
            <a:r>
              <a:rPr lang="en-US" altLang="zh-CN"/>
              <a:t>, </a:t>
            </a:r>
            <a:r>
              <a:rPr lang="zh-CN" altLang="en-US"/>
              <a:t>我们希望</a:t>
            </a:r>
            <a:r>
              <a:rPr lang="en-US" altLang="zh-CN"/>
              <a:t>&lt;router-view&gt;</a:t>
            </a:r>
            <a:r>
              <a:rPr lang="zh-CN" altLang="en-US"/>
              <a:t>渲染首页的内容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但是我们的实现中</a:t>
            </a:r>
            <a:r>
              <a:rPr lang="en-US" altLang="zh-CN"/>
              <a:t>, </a:t>
            </a:r>
            <a:r>
              <a:rPr lang="zh-CN" altLang="en-US"/>
              <a:t>默认没有显示首页组件</a:t>
            </a:r>
            <a:r>
              <a:rPr lang="en-US" altLang="zh-CN"/>
              <a:t>, </a:t>
            </a:r>
            <a:r>
              <a:rPr lang="zh-CN" altLang="en-US"/>
              <a:t>必须让用户点击才可以</a:t>
            </a:r>
            <a:r>
              <a:rPr lang="en-US" altLang="zh-CN"/>
              <a:t>.</a:t>
            </a:r>
          </a:p>
          <a:p>
            <a:r>
              <a:rPr lang="zh-CN" altLang="en-US"/>
              <a:t>如何可以让</a:t>
            </a:r>
            <a:r>
              <a:rPr lang="zh-CN" altLang="en-US" b="1"/>
              <a:t>路径</a:t>
            </a:r>
            <a:r>
              <a:rPr lang="zh-CN" altLang="en-US"/>
              <a:t>默认跳到到</a:t>
            </a:r>
            <a:r>
              <a:rPr lang="zh-CN" altLang="en-US" b="1"/>
              <a:t>首页</a:t>
            </a:r>
            <a:r>
              <a:rPr lang="en-US" altLang="zh-CN"/>
              <a:t>, </a:t>
            </a:r>
            <a:r>
              <a:rPr lang="zh-CN" altLang="en-US"/>
              <a:t>并且</a:t>
            </a:r>
            <a:r>
              <a:rPr lang="en-US" altLang="zh-CN"/>
              <a:t>&lt;router-view&gt;</a:t>
            </a:r>
            <a:r>
              <a:rPr lang="zh-CN" altLang="en-US"/>
              <a:t>渲染首页组件呢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非常简单</a:t>
            </a:r>
            <a:r>
              <a:rPr lang="en-US" altLang="zh-CN"/>
              <a:t>, </a:t>
            </a:r>
            <a:r>
              <a:rPr lang="zh-CN" altLang="en-US"/>
              <a:t>我们只需要配置多配置一个映射就可以了</a:t>
            </a:r>
            <a:r>
              <a:rPr lang="en-US" altLang="zh-CN"/>
              <a:t>.</a:t>
            </a:r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配置解析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我们在</a:t>
            </a:r>
            <a:r>
              <a:rPr lang="en-US" altLang="zh-CN"/>
              <a:t>routes</a:t>
            </a:r>
            <a:r>
              <a:rPr lang="zh-CN" altLang="en-US"/>
              <a:t>中又配置了一个映射</a:t>
            </a:r>
            <a:r>
              <a:rPr lang="en-US" altLang="zh-CN"/>
              <a:t>. </a:t>
            </a:r>
          </a:p>
          <a:p>
            <a:pPr lvl="1"/>
            <a:r>
              <a:rPr lang="en-US" altLang="zh-CN"/>
              <a:t>path</a:t>
            </a:r>
            <a:r>
              <a:rPr lang="zh-CN" altLang="en-US"/>
              <a:t>配置的是根路径</a:t>
            </a:r>
            <a:r>
              <a:rPr lang="en-US" altLang="zh-CN"/>
              <a:t>: /</a:t>
            </a:r>
          </a:p>
          <a:p>
            <a:pPr lvl="1"/>
            <a:r>
              <a:rPr lang="en-US" altLang="zh-CN"/>
              <a:t>redirect</a:t>
            </a:r>
            <a:r>
              <a:rPr lang="zh-CN" altLang="en-US"/>
              <a:t>是重定向</a:t>
            </a:r>
            <a:r>
              <a:rPr lang="en-US" altLang="zh-CN"/>
              <a:t>, </a:t>
            </a:r>
            <a:r>
              <a:rPr lang="zh-CN" altLang="en-US"/>
              <a:t>也就是我们将根路径重定向到</a:t>
            </a:r>
            <a:r>
              <a:rPr lang="en-US" altLang="zh-CN"/>
              <a:t>/home</a:t>
            </a:r>
            <a:r>
              <a:rPr lang="zh-CN" altLang="en-US"/>
              <a:t>的路径下</a:t>
            </a:r>
            <a:r>
              <a:rPr lang="en-US" altLang="zh-CN"/>
              <a:t>, </a:t>
            </a:r>
            <a:r>
              <a:rPr lang="zh-CN" altLang="en-US"/>
              <a:t>这样就可以得到我们想要的结果了</a:t>
            </a:r>
            <a:r>
              <a:rPr lang="en-US" altLang="zh-CN"/>
              <a:t>.</a:t>
            </a:r>
          </a:p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33" y="3710009"/>
            <a:ext cx="3162690" cy="117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4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HTML5</a:t>
            </a:r>
            <a:r>
              <a:rPr lang="zh-CN" altLang="en-US"/>
              <a:t>的</a:t>
            </a:r>
            <a:r>
              <a:rPr lang="en-US" altLang="zh-CN"/>
              <a:t>History</a:t>
            </a:r>
            <a:r>
              <a:rPr lang="zh-CN" altLang="en-US"/>
              <a:t>模式</a:t>
            </a:r>
            <a:br>
              <a:rPr lang="zh-CN" altLang="en-US"/>
            </a:b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我们前面说过改变路径的方式有两种</a:t>
            </a:r>
            <a:r>
              <a:rPr lang="en-US" altLang="zh-CN"/>
              <a:t>:</a:t>
            </a:r>
          </a:p>
          <a:p>
            <a:pPr lvl="1"/>
            <a:r>
              <a:rPr lang="en-US" altLang="zh-CN"/>
              <a:t>URL</a:t>
            </a:r>
            <a:r>
              <a:rPr lang="zh-CN" altLang="en-US"/>
              <a:t>的</a:t>
            </a:r>
            <a:r>
              <a:rPr lang="en-US" altLang="zh-CN"/>
              <a:t>hash</a:t>
            </a:r>
          </a:p>
          <a:p>
            <a:pPr lvl="1"/>
            <a:r>
              <a:rPr lang="en-US" altLang="zh-CN"/>
              <a:t>HTML5</a:t>
            </a:r>
            <a:r>
              <a:rPr lang="zh-CN" altLang="en-US"/>
              <a:t>的</a:t>
            </a:r>
            <a:r>
              <a:rPr lang="en-US" altLang="zh-CN"/>
              <a:t>history</a:t>
            </a:r>
          </a:p>
          <a:p>
            <a:pPr lvl="1"/>
            <a:r>
              <a:rPr lang="zh-CN" altLang="en-US"/>
              <a:t>默认情况下</a:t>
            </a:r>
            <a:r>
              <a:rPr lang="en-US" altLang="zh-CN"/>
              <a:t>, </a:t>
            </a:r>
            <a:r>
              <a:rPr lang="zh-CN" altLang="en-US"/>
              <a:t>路径的改变使用的</a:t>
            </a:r>
            <a:r>
              <a:rPr lang="en-US" altLang="zh-CN"/>
              <a:t>URL</a:t>
            </a:r>
            <a:r>
              <a:rPr lang="zh-CN" altLang="en-US"/>
              <a:t>的</a:t>
            </a:r>
            <a:r>
              <a:rPr lang="en-US" altLang="zh-CN"/>
              <a:t>hash.</a:t>
            </a:r>
          </a:p>
          <a:p>
            <a:r>
              <a:rPr lang="zh-CN" altLang="en-US"/>
              <a:t>如果希望使用</a:t>
            </a:r>
            <a:r>
              <a:rPr lang="en-US" altLang="zh-CN"/>
              <a:t>HTML5</a:t>
            </a:r>
            <a:r>
              <a:rPr lang="zh-CN" altLang="en-US"/>
              <a:t>的</a:t>
            </a:r>
            <a:r>
              <a:rPr lang="en-US" altLang="zh-CN"/>
              <a:t>history</a:t>
            </a:r>
            <a:r>
              <a:rPr lang="zh-CN" altLang="en-US"/>
              <a:t>模式</a:t>
            </a:r>
            <a:r>
              <a:rPr lang="en-US" altLang="zh-CN"/>
              <a:t>, </a:t>
            </a:r>
            <a:r>
              <a:rPr lang="zh-CN" altLang="en-US"/>
              <a:t>非常简单</a:t>
            </a:r>
            <a:r>
              <a:rPr lang="en-US" altLang="zh-CN"/>
              <a:t>, </a:t>
            </a:r>
            <a:r>
              <a:rPr lang="zh-CN" altLang="en-US"/>
              <a:t>进行如下配置即可</a:t>
            </a:r>
            <a:r>
              <a:rPr lang="en-US" altLang="zh-CN"/>
              <a:t>:</a:t>
            </a:r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808047"/>
            <a:ext cx="5651500" cy="2032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01" y="1398781"/>
            <a:ext cx="4833541" cy="481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73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内容概述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认识路由</a:t>
            </a:r>
            <a:endParaRPr kumimoji="1" lang="en-US" altLang="zh-CN"/>
          </a:p>
          <a:p>
            <a:r>
              <a:rPr kumimoji="1" lang="en-US" altLang="zh-CN"/>
              <a:t>vue-router</a:t>
            </a:r>
            <a:r>
              <a:rPr kumimoji="1" lang="zh-CN" altLang="en-US"/>
              <a:t>基本使用</a:t>
            </a:r>
            <a:endParaRPr kumimoji="1" lang="en-US" altLang="zh-CN"/>
          </a:p>
          <a:p>
            <a:r>
              <a:rPr kumimoji="1" lang="en-US" altLang="zh-CN"/>
              <a:t>vue-router</a:t>
            </a:r>
            <a:r>
              <a:rPr kumimoji="1" lang="zh-CN" altLang="en-US"/>
              <a:t>嵌套路由</a:t>
            </a:r>
            <a:endParaRPr kumimoji="1" lang="en-US" altLang="zh-CN"/>
          </a:p>
          <a:p>
            <a:r>
              <a:rPr kumimoji="1" lang="en-US" altLang="zh-CN"/>
              <a:t>vue-router</a:t>
            </a:r>
            <a:r>
              <a:rPr kumimoji="1" lang="zh-CN" altLang="en-US"/>
              <a:t>参数传递</a:t>
            </a:r>
            <a:endParaRPr kumimoji="1" lang="en-US" altLang="zh-CN"/>
          </a:p>
          <a:p>
            <a:r>
              <a:rPr kumimoji="1" lang="en-US" altLang="zh-CN"/>
              <a:t>vue-router</a:t>
            </a:r>
            <a:r>
              <a:rPr kumimoji="1" lang="zh-CN" altLang="en-US"/>
              <a:t>导航守卫</a:t>
            </a:r>
            <a:endParaRPr kumimoji="1" lang="en-US" altLang="zh-CN"/>
          </a:p>
          <a:p>
            <a:r>
              <a:rPr kumimoji="1" lang="en-US" altLang="zh-CN"/>
              <a:t>keep-alive</a:t>
            </a:r>
          </a:p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8820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router-link</a:t>
            </a:r>
            <a:r>
              <a:rPr kumimoji="1" lang="zh-CN" altLang="en-US"/>
              <a:t>补充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在前面的</a:t>
            </a:r>
            <a:r>
              <a:rPr kumimoji="1" lang="en-US" altLang="zh-CN"/>
              <a:t>&lt;router-link&gt;</a:t>
            </a:r>
            <a:r>
              <a:rPr kumimoji="1" lang="zh-CN" altLang="en-US"/>
              <a:t>中</a:t>
            </a:r>
            <a:r>
              <a:rPr kumimoji="1" lang="en-US" altLang="zh-CN"/>
              <a:t>, </a:t>
            </a:r>
            <a:r>
              <a:rPr kumimoji="1" lang="zh-CN" altLang="en-US"/>
              <a:t>我们只是使用了一个</a:t>
            </a:r>
            <a:r>
              <a:rPr kumimoji="1" lang="zh-CN" altLang="en-US">
                <a:solidFill>
                  <a:srgbClr val="FF0000"/>
                </a:solidFill>
              </a:rPr>
              <a:t>属性</a:t>
            </a:r>
            <a:r>
              <a:rPr kumimoji="1" lang="en-US" altLang="zh-CN">
                <a:solidFill>
                  <a:srgbClr val="FF0000"/>
                </a:solidFill>
              </a:rPr>
              <a:t>: to</a:t>
            </a:r>
            <a:r>
              <a:rPr kumimoji="1" lang="en-US" altLang="zh-CN"/>
              <a:t>, </a:t>
            </a:r>
            <a:r>
              <a:rPr kumimoji="1" lang="zh-CN" altLang="en-US"/>
              <a:t>用于指定跳转的路径</a:t>
            </a:r>
            <a:r>
              <a:rPr kumimoji="1" lang="en-US" altLang="zh-CN"/>
              <a:t>.</a:t>
            </a:r>
          </a:p>
          <a:p>
            <a:r>
              <a:rPr kumimoji="1" lang="en-US" altLang="zh-CN"/>
              <a:t>&lt;router-link&gt;</a:t>
            </a:r>
            <a:r>
              <a:rPr kumimoji="1" lang="zh-CN" altLang="en-US"/>
              <a:t>还有一些</a:t>
            </a:r>
            <a:r>
              <a:rPr kumimoji="1" lang="zh-CN" altLang="en-US" b="1"/>
              <a:t>其他属性</a:t>
            </a:r>
            <a:r>
              <a:rPr kumimoji="1" lang="en-US" altLang="zh-CN"/>
              <a:t>:</a:t>
            </a:r>
          </a:p>
          <a:p>
            <a:pPr lvl="1"/>
            <a:r>
              <a:rPr kumimoji="1" lang="en-US" altLang="zh-CN">
                <a:solidFill>
                  <a:srgbClr val="FF0000"/>
                </a:solidFill>
              </a:rPr>
              <a:t>tag: </a:t>
            </a:r>
            <a:r>
              <a:rPr kumimoji="1" lang="en-US" altLang="zh-CN"/>
              <a:t>tag</a:t>
            </a:r>
            <a:r>
              <a:rPr kumimoji="1" lang="zh-CN" altLang="en-US"/>
              <a:t>可以指定</a:t>
            </a:r>
            <a:r>
              <a:rPr kumimoji="1" lang="en-US" altLang="zh-CN"/>
              <a:t>&lt;router-link&gt;</a:t>
            </a:r>
            <a:r>
              <a:rPr kumimoji="1" lang="zh-CN" altLang="en-US"/>
              <a:t>之后渲染成什么组件</a:t>
            </a:r>
            <a:r>
              <a:rPr kumimoji="1" lang="en-US" altLang="zh-CN"/>
              <a:t>, </a:t>
            </a:r>
            <a:r>
              <a:rPr kumimoji="1" lang="zh-CN" altLang="en-US"/>
              <a:t>比如上面的代码会被渲染成一个</a:t>
            </a:r>
            <a:r>
              <a:rPr kumimoji="1" lang="en-US" altLang="zh-CN"/>
              <a:t>&lt;li&gt;</a:t>
            </a:r>
            <a:r>
              <a:rPr kumimoji="1" lang="zh-CN" altLang="en-US"/>
              <a:t>元素</a:t>
            </a:r>
            <a:r>
              <a:rPr kumimoji="1" lang="en-US" altLang="zh-CN"/>
              <a:t>, </a:t>
            </a:r>
            <a:r>
              <a:rPr kumimoji="1" lang="zh-CN" altLang="en-US"/>
              <a:t>而不是</a:t>
            </a:r>
            <a:r>
              <a:rPr kumimoji="1" lang="en-US" altLang="zh-CN"/>
              <a:t>&lt;a&gt;</a:t>
            </a:r>
          </a:p>
          <a:p>
            <a:pPr lvl="1"/>
            <a:r>
              <a:rPr lang="en-US" altLang="zh-CN">
                <a:solidFill>
                  <a:srgbClr val="FF0000"/>
                </a:solidFill>
              </a:rPr>
              <a:t>replace: </a:t>
            </a:r>
            <a:r>
              <a:rPr lang="en-US" altLang="zh-CN"/>
              <a:t>replace</a:t>
            </a:r>
            <a:r>
              <a:rPr lang="zh-CN" altLang="en-US"/>
              <a:t>不会留下</a:t>
            </a:r>
            <a:r>
              <a:rPr lang="en-US" altLang="zh-CN"/>
              <a:t>history</a:t>
            </a:r>
            <a:r>
              <a:rPr lang="zh-CN" altLang="en-US"/>
              <a:t>记录</a:t>
            </a:r>
            <a:r>
              <a:rPr lang="en-US" altLang="zh-CN"/>
              <a:t>, </a:t>
            </a:r>
            <a:r>
              <a:rPr lang="zh-CN" altLang="en-US"/>
              <a:t>所以指定</a:t>
            </a:r>
            <a:r>
              <a:rPr lang="en-US" altLang="zh-CN"/>
              <a:t>replace</a:t>
            </a:r>
            <a:r>
              <a:rPr lang="zh-CN" altLang="en-US"/>
              <a:t>的情况下</a:t>
            </a:r>
            <a:r>
              <a:rPr lang="en-US" altLang="zh-CN"/>
              <a:t>, </a:t>
            </a:r>
            <a:r>
              <a:rPr lang="zh-CN" altLang="en-US"/>
              <a:t>后退键返回不能返回到上一个页面中</a:t>
            </a:r>
            <a:endParaRPr lang="en-US" altLang="zh-CN"/>
          </a:p>
          <a:p>
            <a:pPr lvl="1"/>
            <a:r>
              <a:rPr kumimoji="1" lang="en-US" altLang="zh-CN">
                <a:solidFill>
                  <a:srgbClr val="FF0000"/>
                </a:solidFill>
              </a:rPr>
              <a:t>active-class: </a:t>
            </a:r>
            <a:r>
              <a:rPr kumimoji="1" lang="zh-CN" altLang="en-US"/>
              <a:t>当</a:t>
            </a:r>
            <a:r>
              <a:rPr kumimoji="1" lang="en-US" altLang="zh-CN"/>
              <a:t>&lt;router-link&gt;</a:t>
            </a:r>
            <a:r>
              <a:rPr kumimoji="1" lang="zh-CN" altLang="en-US"/>
              <a:t>对应的路由匹配成功时</a:t>
            </a:r>
            <a:r>
              <a:rPr kumimoji="1" lang="en-US" altLang="zh-CN"/>
              <a:t>, </a:t>
            </a:r>
            <a:r>
              <a:rPr kumimoji="1" lang="zh-CN" altLang="en-US"/>
              <a:t>会自动给当前元素设置一个</a:t>
            </a:r>
            <a:r>
              <a:rPr kumimoji="1" lang="en-US" altLang="zh-CN"/>
              <a:t>router-link-active</a:t>
            </a:r>
            <a:r>
              <a:rPr kumimoji="1" lang="zh-CN" altLang="en-US"/>
              <a:t>的</a:t>
            </a:r>
            <a:r>
              <a:rPr kumimoji="1" lang="en-US" altLang="zh-CN"/>
              <a:t>class, </a:t>
            </a:r>
            <a:r>
              <a:rPr kumimoji="1" lang="zh-CN" altLang="en-US"/>
              <a:t>设置</a:t>
            </a:r>
            <a:r>
              <a:rPr kumimoji="1" lang="en-US" altLang="zh-CN"/>
              <a:t>active-class</a:t>
            </a:r>
            <a:r>
              <a:rPr kumimoji="1" lang="zh-CN" altLang="en-US"/>
              <a:t>可以修改默认的名称</a:t>
            </a:r>
            <a:r>
              <a:rPr kumimoji="1" lang="en-US" altLang="zh-CN"/>
              <a:t>.</a:t>
            </a:r>
          </a:p>
          <a:p>
            <a:pPr lvl="2"/>
            <a:r>
              <a:rPr lang="zh-CN" altLang="en-US"/>
              <a:t>在进行高亮显示的导航菜单或者底部</a:t>
            </a:r>
            <a:r>
              <a:rPr lang="en-US" altLang="zh-CN"/>
              <a:t>tabbar</a:t>
            </a:r>
            <a:r>
              <a:rPr lang="zh-CN" altLang="en-US"/>
              <a:t>时</a:t>
            </a:r>
            <a:r>
              <a:rPr lang="en-US" altLang="zh-CN"/>
              <a:t>, </a:t>
            </a:r>
            <a:r>
              <a:rPr lang="zh-CN" altLang="en-US"/>
              <a:t>会使用到该类</a:t>
            </a:r>
            <a:r>
              <a:rPr lang="en-US" altLang="zh-CN"/>
              <a:t>.</a:t>
            </a:r>
          </a:p>
          <a:p>
            <a:pPr lvl="2"/>
            <a:r>
              <a:rPr lang="zh-CN" altLang="en-US"/>
              <a:t>但是通常不会修改类的属性</a:t>
            </a:r>
            <a:r>
              <a:rPr lang="en-US" altLang="zh-CN"/>
              <a:t>, </a:t>
            </a:r>
            <a:r>
              <a:rPr lang="zh-CN" altLang="en-US"/>
              <a:t>会直接使用默认的</a:t>
            </a:r>
            <a:r>
              <a:rPr lang="en-US" altLang="zh-CN"/>
              <a:t>router-link-active</a:t>
            </a:r>
            <a:r>
              <a:rPr lang="zh-CN" altLang="en-US"/>
              <a:t>即可</a:t>
            </a:r>
            <a:r>
              <a:rPr lang="en-US" altLang="zh-CN"/>
              <a:t>. </a:t>
            </a:r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777CF6C-E903-4A17-BABF-3930563A362B}"/>
              </a:ext>
            </a:extLst>
          </p:cNvPr>
          <p:cNvSpPr txBox="1"/>
          <p:nvPr/>
        </p:nvSpPr>
        <p:spPr>
          <a:xfrm>
            <a:off x="4648200" y="1857375"/>
            <a:ext cx="318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&lt;router-link to='/home' tag='li'&gt;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1030" name="Picture 6" descr="img">
            <a:extLst>
              <a:ext uri="{FF2B5EF4-FFF2-40B4-BE49-F238E27FC236}">
                <a16:creationId xmlns:a16="http://schemas.microsoft.com/office/drawing/2014/main" xmlns="" id="{E55ED6D3-E47D-4785-9814-1A4DFA00D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85" y="5102370"/>
            <a:ext cx="8617245" cy="13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33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A319210-08BF-41E5-8829-74FDC5672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修改</a:t>
            </a:r>
            <a:r>
              <a:rPr lang="en-US" altLang="zh-CN"/>
              <a:t>linkActiveClass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ED3801D3-C968-4B55-A9D4-4D43FF37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该</a:t>
            </a:r>
            <a:r>
              <a:rPr lang="en-US" altLang="zh-CN"/>
              <a:t>class</a:t>
            </a:r>
            <a:r>
              <a:rPr lang="zh-CN" altLang="en-US"/>
              <a:t>具体的名称也可以通过</a:t>
            </a:r>
            <a:r>
              <a:rPr lang="en-US" altLang="zh-CN"/>
              <a:t>router</a:t>
            </a:r>
            <a:r>
              <a:rPr lang="zh-CN" altLang="en-US"/>
              <a:t>实例的属性进行修改 </a:t>
            </a:r>
          </a:p>
        </p:txBody>
      </p:sp>
      <p:pic>
        <p:nvPicPr>
          <p:cNvPr id="2052" name="Picture 4" descr="img">
            <a:extLst>
              <a:ext uri="{FF2B5EF4-FFF2-40B4-BE49-F238E27FC236}">
                <a16:creationId xmlns:a16="http://schemas.microsoft.com/office/drawing/2014/main" xmlns="" id="{3B5EB312-E1BA-4FAB-B14C-0F38ED3E1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56" y="5487002"/>
            <a:ext cx="5124450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4F0B06A9-C1D8-44FD-AC41-07B1649BD129}"/>
              </a:ext>
            </a:extLst>
          </p:cNvPr>
          <p:cNvSpPr txBox="1"/>
          <p:nvPr/>
        </p:nvSpPr>
        <p:spPr>
          <a:xfrm>
            <a:off x="7109827" y="2420471"/>
            <a:ext cx="4676317" cy="2122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/>
              <a:t>exact-active-class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类似于</a:t>
            </a:r>
            <a:r>
              <a:rPr lang="en-US" altLang="zh-CN"/>
              <a:t>active-class, </a:t>
            </a:r>
            <a:r>
              <a:rPr lang="zh-CN" altLang="en-US"/>
              <a:t>只是在精准匹配下才会出现的</a:t>
            </a:r>
            <a:r>
              <a:rPr lang="en-US" altLang="zh-CN"/>
              <a:t>class.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后面看到嵌套路由时</a:t>
            </a:r>
            <a:r>
              <a:rPr lang="en-US" altLang="zh-CN"/>
              <a:t>, </a:t>
            </a:r>
            <a:r>
              <a:rPr lang="zh-CN" altLang="en-US"/>
              <a:t>我们再看下这个属性</a:t>
            </a:r>
            <a:r>
              <a:rPr lang="en-US" altLang="zh-CN"/>
              <a:t>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91" y="1755018"/>
            <a:ext cx="6366145" cy="345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7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E1B3E29-05C7-4573-9DFB-A7AC2793A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路由代码跳转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6788325-AFDC-4EBF-B65A-600FA4823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有时候</a:t>
            </a:r>
            <a:r>
              <a:rPr lang="en-US" altLang="zh-CN"/>
              <a:t>, </a:t>
            </a:r>
            <a:r>
              <a:rPr lang="zh-CN" altLang="en-US"/>
              <a:t>页面的跳转可能需要执行对应的</a:t>
            </a:r>
            <a:r>
              <a:rPr lang="en-US" altLang="zh-CN"/>
              <a:t>JavaScript</a:t>
            </a:r>
            <a:r>
              <a:rPr lang="zh-CN" altLang="en-US"/>
              <a:t>代码</a:t>
            </a:r>
            <a:r>
              <a:rPr lang="en-US" altLang="zh-CN"/>
              <a:t>, </a:t>
            </a:r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就可以使用第二种跳转方式了</a:t>
            </a:r>
          </a:p>
          <a:p>
            <a:r>
              <a:rPr lang="zh-CN" altLang="en-US"/>
              <a:t>比如</a:t>
            </a:r>
            <a:r>
              <a:rPr lang="en-US" altLang="zh-CN"/>
              <a:t>, </a:t>
            </a:r>
            <a:r>
              <a:rPr lang="zh-CN" altLang="en-US"/>
              <a:t>我们将代码修改如下</a:t>
            </a:r>
            <a:r>
              <a:rPr lang="en-US" altLang="zh-CN"/>
              <a:t>: 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61" y="2183842"/>
            <a:ext cx="7081739" cy="436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动态路由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在某些情况下，一个页面的</a:t>
            </a:r>
            <a:r>
              <a:rPr kumimoji="1" lang="en-US" altLang="zh-CN"/>
              <a:t>path</a:t>
            </a:r>
            <a:r>
              <a:rPr kumimoji="1" lang="zh-CN" altLang="en-US"/>
              <a:t>路径可能是不确定的，比如我们进入用户界面时，希望是如下的路径：</a:t>
            </a:r>
            <a:endParaRPr kumimoji="1" lang="en-US" altLang="zh-CN"/>
          </a:p>
          <a:p>
            <a:pPr lvl="1"/>
            <a:r>
              <a:rPr kumimoji="1" lang="en-US" altLang="zh-CN"/>
              <a:t>/user/aaaa</a:t>
            </a:r>
            <a:r>
              <a:rPr kumimoji="1" lang="zh-CN" altLang="en-US"/>
              <a:t>或</a:t>
            </a:r>
            <a:r>
              <a:rPr kumimoji="1" lang="en-US" altLang="zh-CN"/>
              <a:t>/user/bbbb</a:t>
            </a:r>
          </a:p>
          <a:p>
            <a:pPr lvl="1"/>
            <a:r>
              <a:rPr kumimoji="1" lang="zh-CN" altLang="en-US"/>
              <a:t>除了有前面的</a:t>
            </a:r>
            <a:r>
              <a:rPr kumimoji="1" lang="en-US" altLang="zh-CN"/>
              <a:t>/user</a:t>
            </a:r>
            <a:r>
              <a:rPr kumimoji="1" lang="zh-CN" altLang="en-US"/>
              <a:t>之外，后面还跟上了用户的</a:t>
            </a:r>
            <a:r>
              <a:rPr kumimoji="1" lang="en-US" altLang="zh-CN"/>
              <a:t>ID</a:t>
            </a:r>
          </a:p>
          <a:p>
            <a:pPr lvl="1"/>
            <a:r>
              <a:rPr kumimoji="1" lang="zh-CN" altLang="en-US"/>
              <a:t>这种</a:t>
            </a:r>
            <a:r>
              <a:rPr kumimoji="1" lang="en-US" altLang="zh-CN"/>
              <a:t>path</a:t>
            </a:r>
            <a:r>
              <a:rPr kumimoji="1" lang="zh-CN" altLang="en-US"/>
              <a:t>和</a:t>
            </a:r>
            <a:r>
              <a:rPr kumimoji="1" lang="en-US" altLang="zh-CN"/>
              <a:t>Component</a:t>
            </a:r>
            <a:r>
              <a:rPr kumimoji="1" lang="zh-CN" altLang="en-US"/>
              <a:t>的匹配关系，我们称之为动态路由</a:t>
            </a:r>
            <a:r>
              <a:rPr kumimoji="1" lang="en-US" altLang="zh-CN"/>
              <a:t>(</a:t>
            </a:r>
            <a:r>
              <a:rPr kumimoji="1" lang="zh-CN" altLang="en-US"/>
              <a:t>也是路由传递数据的一种方式</a:t>
            </a:r>
            <a:r>
              <a:rPr kumimoji="1" lang="en-US" altLang="zh-CN"/>
              <a:t>)</a:t>
            </a:r>
            <a:r>
              <a:rPr kumimoji="1" lang="zh-CN" altLang="en-US"/>
              <a:t>。</a:t>
            </a:r>
            <a:endParaRPr kumimoji="1" lang="en-US" altLang="zh-CN"/>
          </a:p>
          <a:p>
            <a:pPr lvl="1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3421470"/>
            <a:ext cx="3975100" cy="1244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" y="4966148"/>
            <a:ext cx="4546600" cy="901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" y="6243780"/>
            <a:ext cx="6642100" cy="304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21470"/>
            <a:ext cx="51562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2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认识路由的懒加载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官方给出了解释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当打包构建应用时，</a:t>
            </a:r>
            <a:r>
              <a:rPr lang="en-US" altLang="zh-CN"/>
              <a:t>Javascript </a:t>
            </a:r>
            <a:r>
              <a:rPr lang="zh-CN" altLang="en-US"/>
              <a:t>包会变得非常大，影响页面加载。</a:t>
            </a:r>
          </a:p>
          <a:p>
            <a:pPr lvl="1"/>
            <a:r>
              <a:rPr lang="zh-CN" altLang="en-US"/>
              <a:t>如果我们能把不同路由对应的组件分割成不同的代码块，然后当路由被访问的时候才加载对应组件，这样就更加高效了</a:t>
            </a:r>
          </a:p>
          <a:p>
            <a:r>
              <a:rPr lang="zh-CN" altLang="en-US"/>
              <a:t>官方在说什么呢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首先</a:t>
            </a:r>
            <a:r>
              <a:rPr lang="en-US" altLang="zh-CN"/>
              <a:t>, </a:t>
            </a:r>
            <a:r>
              <a:rPr lang="zh-CN" altLang="en-US"/>
              <a:t>我们知道路由中通常会定义很多不同的页面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这个页面最后被打包在哪里呢</a:t>
            </a:r>
            <a:r>
              <a:rPr lang="en-US" altLang="zh-CN"/>
              <a:t>? </a:t>
            </a:r>
            <a:r>
              <a:rPr lang="zh-CN" altLang="en-US"/>
              <a:t>一般情况下</a:t>
            </a:r>
            <a:r>
              <a:rPr lang="en-US" altLang="zh-CN"/>
              <a:t>, </a:t>
            </a:r>
            <a:r>
              <a:rPr lang="zh-CN" altLang="en-US"/>
              <a:t>是放在一个</a:t>
            </a:r>
            <a:r>
              <a:rPr lang="en-US" altLang="zh-CN"/>
              <a:t>js</a:t>
            </a:r>
            <a:r>
              <a:rPr lang="zh-CN" altLang="en-US"/>
              <a:t>文件中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</a:t>
            </a:r>
            <a:r>
              <a:rPr lang="en-US" altLang="zh-CN"/>
              <a:t>, </a:t>
            </a:r>
            <a:r>
              <a:rPr lang="zh-CN" altLang="en-US"/>
              <a:t>页面这么多放在一个</a:t>
            </a:r>
            <a:r>
              <a:rPr lang="en-US" altLang="zh-CN"/>
              <a:t>js</a:t>
            </a:r>
            <a:r>
              <a:rPr lang="zh-CN" altLang="en-US"/>
              <a:t>文件中</a:t>
            </a:r>
            <a:r>
              <a:rPr lang="en-US" altLang="zh-CN"/>
              <a:t>, </a:t>
            </a:r>
            <a:r>
              <a:rPr lang="zh-CN" altLang="en-US"/>
              <a:t>必然会造成这个页面非常的大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如果我们一次性从服务器请求下来这个页面</a:t>
            </a:r>
            <a:r>
              <a:rPr lang="en-US" altLang="zh-CN"/>
              <a:t>, </a:t>
            </a:r>
            <a:r>
              <a:rPr lang="zh-CN" altLang="en-US"/>
              <a:t>可能需要花费一定的时间</a:t>
            </a:r>
            <a:r>
              <a:rPr lang="en-US" altLang="zh-CN"/>
              <a:t>, </a:t>
            </a:r>
            <a:r>
              <a:rPr lang="zh-CN" altLang="en-US"/>
              <a:t>甚至用户的电脑上还出现了短暂空白的情况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如何避免这种情况呢</a:t>
            </a:r>
            <a:r>
              <a:rPr lang="en-US" altLang="zh-CN"/>
              <a:t>? </a:t>
            </a:r>
            <a:r>
              <a:rPr lang="zh-CN" altLang="en-US"/>
              <a:t>使用路由懒加载就可以了</a:t>
            </a:r>
            <a:r>
              <a:rPr lang="en-US" altLang="zh-CN"/>
              <a:t>.</a:t>
            </a:r>
          </a:p>
          <a:p>
            <a:r>
              <a:rPr lang="zh-CN" altLang="en-US"/>
              <a:t>路由懒加载做了什么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路由懒加载的主要作用就是将路由对应的组件打包成一个个的</a:t>
            </a:r>
            <a:r>
              <a:rPr lang="en-US" altLang="zh-CN"/>
              <a:t>js</a:t>
            </a:r>
            <a:r>
              <a:rPr lang="zh-CN" altLang="en-US"/>
              <a:t>代码块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只有在这个路由被访问到的时候</a:t>
            </a:r>
            <a:r>
              <a:rPr lang="en-US" altLang="zh-CN"/>
              <a:t>, </a:t>
            </a:r>
            <a:r>
              <a:rPr lang="zh-CN" altLang="en-US"/>
              <a:t>才加载对应的组件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967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路由懒加载的效果</a:t>
            </a:r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194" y="1302300"/>
            <a:ext cx="4280206" cy="34668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94" y="4963752"/>
            <a:ext cx="3649785" cy="164240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738" y="1302300"/>
            <a:ext cx="5038969" cy="223366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1738" y="3814402"/>
            <a:ext cx="41910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3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懒加载的方式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方式一</a:t>
            </a:r>
            <a:r>
              <a:rPr lang="en-US" altLang="zh-CN"/>
              <a:t>: </a:t>
            </a:r>
            <a:r>
              <a:rPr lang="zh-CN" altLang="en-US"/>
              <a:t>结合</a:t>
            </a:r>
            <a:r>
              <a:rPr lang="en-US" altLang="zh-CN"/>
              <a:t>Vue</a:t>
            </a:r>
            <a:r>
              <a:rPr lang="zh-CN" altLang="en-US"/>
              <a:t>的异步组件和</a:t>
            </a:r>
            <a:r>
              <a:rPr lang="en-US" altLang="zh-CN"/>
              <a:t>Webpack</a:t>
            </a:r>
            <a:r>
              <a:rPr lang="zh-CN" altLang="en-US"/>
              <a:t>的代码分析</a:t>
            </a:r>
            <a:r>
              <a:rPr lang="en-US" altLang="zh-CN"/>
              <a:t>.</a:t>
            </a:r>
          </a:p>
          <a:p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方式二</a:t>
            </a:r>
            <a:r>
              <a:rPr kumimoji="1" lang="en-US" altLang="zh-CN"/>
              <a:t>: AMD</a:t>
            </a:r>
            <a:r>
              <a:rPr kumimoji="1" lang="zh-CN" altLang="en-US"/>
              <a:t>写法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方式三</a:t>
            </a:r>
            <a:r>
              <a:rPr kumimoji="1" lang="en-US" altLang="zh-CN"/>
              <a:t>: </a:t>
            </a:r>
            <a:r>
              <a:rPr lang="zh-CN" altLang="en-US"/>
              <a:t>在</a:t>
            </a:r>
            <a:r>
              <a:rPr lang="en-US" altLang="zh-CN"/>
              <a:t>ES6</a:t>
            </a:r>
            <a:r>
              <a:rPr lang="zh-CN" altLang="en-US"/>
              <a:t>中</a:t>
            </a:r>
            <a:r>
              <a:rPr lang="en-US" altLang="zh-CN"/>
              <a:t>, </a:t>
            </a:r>
            <a:r>
              <a:rPr lang="zh-CN" altLang="en-US"/>
              <a:t>我们可以有更加简单的写法来组织</a:t>
            </a:r>
            <a:r>
              <a:rPr lang="en-US" altLang="zh-CN"/>
              <a:t>Vue</a:t>
            </a:r>
            <a:r>
              <a:rPr lang="zh-CN" altLang="en-US"/>
              <a:t>异步组件和</a:t>
            </a:r>
            <a:r>
              <a:rPr lang="en-US" altLang="zh-CN"/>
              <a:t>Webpack</a:t>
            </a:r>
            <a:r>
              <a:rPr lang="zh-CN" altLang="en-US"/>
              <a:t>的代码分割</a:t>
            </a:r>
            <a:r>
              <a:rPr lang="en-US" altLang="zh-CN"/>
              <a:t>.</a:t>
            </a:r>
          </a:p>
          <a:p>
            <a:pPr marL="0" indent="0">
              <a:buNone/>
            </a:pPr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5DE04EC2-D6F9-4F7F-B4FC-20AC3A8220B8}"/>
              </a:ext>
            </a:extLst>
          </p:cNvPr>
          <p:cNvSpPr txBox="1"/>
          <p:nvPr/>
        </p:nvSpPr>
        <p:spPr>
          <a:xfrm>
            <a:off x="352426" y="1815789"/>
            <a:ext cx="1129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latin typeface="Consolas" panose="020B0609020204030204" pitchFamily="49" charset="0"/>
              </a:rPr>
              <a:t>const Home = resolve =&gt; { require.ensure(['../components/Home.vue'], () =&gt; { resolve(require('../components/Home.vue')) })};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2AD9ED9-FE36-4EC0-826F-52DECFB82AAD}"/>
              </a:ext>
            </a:extLst>
          </p:cNvPr>
          <p:cNvSpPr txBox="1"/>
          <p:nvPr/>
        </p:nvSpPr>
        <p:spPr>
          <a:xfrm>
            <a:off x="446210" y="2985939"/>
            <a:ext cx="9175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latin typeface="Consolas" panose="020B0609020204030204" pitchFamily="49" charset="0"/>
              </a:rPr>
              <a:t>const About = resolve =&gt; require(['../components/About.vue'], resolve);</a:t>
            </a:r>
            <a:endParaRPr kumimoji="1" lang="zh-CN" altLang="en-US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85B5DBC9-4A47-4C07-A781-FC812EB366A2}"/>
              </a:ext>
            </a:extLst>
          </p:cNvPr>
          <p:cNvSpPr txBox="1"/>
          <p:nvPr/>
        </p:nvSpPr>
        <p:spPr>
          <a:xfrm>
            <a:off x="399318" y="4018139"/>
            <a:ext cx="6643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latin typeface="Consolas" panose="020B0609020204030204" pitchFamily="49" charset="0"/>
              </a:rPr>
              <a:t>const Home = () =&gt; import('../components/Home.vue')</a:t>
            </a:r>
            <a:endParaRPr kumimoji="1" lang="en-US" altLang="zh-CN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747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01E631F-EC9B-40ED-8C11-3D4C67848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认识嵌套路由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6A0D608-5427-4639-A205-FC6EFBC86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嵌套路由是一个很常见的功能</a:t>
            </a:r>
          </a:p>
          <a:p>
            <a:pPr lvl="1"/>
            <a:r>
              <a:rPr lang="zh-CN" altLang="en-US"/>
              <a:t>比如在</a:t>
            </a:r>
            <a:r>
              <a:rPr lang="en-US" altLang="zh-CN"/>
              <a:t>home</a:t>
            </a:r>
            <a:r>
              <a:rPr lang="zh-CN" altLang="en-US"/>
              <a:t>页面中</a:t>
            </a:r>
            <a:r>
              <a:rPr lang="en-US" altLang="zh-CN"/>
              <a:t>, </a:t>
            </a:r>
            <a:r>
              <a:rPr lang="zh-CN" altLang="en-US"/>
              <a:t>我们希望通过</a:t>
            </a:r>
            <a:r>
              <a:rPr lang="en-US" altLang="zh-CN"/>
              <a:t>/home/news</a:t>
            </a:r>
            <a:r>
              <a:rPr lang="zh-CN" altLang="en-US"/>
              <a:t>和</a:t>
            </a:r>
            <a:r>
              <a:rPr lang="en-US" altLang="zh-CN"/>
              <a:t>/home/message</a:t>
            </a:r>
            <a:r>
              <a:rPr lang="zh-CN" altLang="en-US"/>
              <a:t>访问一些内容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一个路径映射一个组件</a:t>
            </a:r>
            <a:r>
              <a:rPr lang="en-US" altLang="zh-CN"/>
              <a:t>, </a:t>
            </a:r>
            <a:r>
              <a:rPr lang="zh-CN" altLang="en-US"/>
              <a:t>访问这两个路径也会分别渲染两个组件</a:t>
            </a:r>
            <a:r>
              <a:rPr lang="en-US" altLang="zh-CN"/>
              <a:t>.</a:t>
            </a:r>
          </a:p>
          <a:p>
            <a:r>
              <a:rPr lang="zh-CN" altLang="en-US"/>
              <a:t>路径和组件的关系如下</a:t>
            </a:r>
            <a:r>
              <a:rPr lang="en-US" altLang="zh-CN"/>
              <a:t>:</a:t>
            </a:r>
            <a:endParaRPr lang="zh-CN" altLang="en-US"/>
          </a:p>
        </p:txBody>
      </p:sp>
      <p:pic>
        <p:nvPicPr>
          <p:cNvPr id="4098" name="Picture 2" descr="img">
            <a:extLst>
              <a:ext uri="{FF2B5EF4-FFF2-40B4-BE49-F238E27FC236}">
                <a16:creationId xmlns:a16="http://schemas.microsoft.com/office/drawing/2014/main" xmlns="" id="{84571283-FFE4-4813-8ABA-96EB85141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01" y="3281964"/>
            <a:ext cx="3207318" cy="322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B4E19AD1-BEB4-4CCF-A3BD-B59C11AF961E}"/>
              </a:ext>
            </a:extLst>
          </p:cNvPr>
          <p:cNvSpPr txBox="1"/>
          <p:nvPr/>
        </p:nvSpPr>
        <p:spPr>
          <a:xfrm>
            <a:off x="4343400" y="3967916"/>
            <a:ext cx="6194324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实现嵌套路由有两个步骤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创建对应的子组件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并且在路由映射中配置对应的子路由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在组件内部使用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&lt;router-view&gt;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标签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515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79E69C8-6625-4FB4-9E85-71C56B2C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嵌套路由实现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0405D41D-A9F2-4CB3-818E-0F8E9773F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定义两个组件</a:t>
            </a:r>
            <a:r>
              <a:rPr lang="en-US" altLang="zh-CN"/>
              <a:t>: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84" y="1628819"/>
            <a:ext cx="6412851" cy="23410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420" y="1366017"/>
            <a:ext cx="4416594" cy="273327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585" y="4058431"/>
            <a:ext cx="4932954" cy="259210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6688" y="4133647"/>
            <a:ext cx="2587897" cy="251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FE5F783-0BB7-420A-8D08-FA8923006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嵌套默认路径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D45D559-A2DA-444C-8499-E37A5F9E2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嵌套路由也可以配置默认的路径</a:t>
            </a:r>
            <a:r>
              <a:rPr lang="en-US" altLang="zh-CN"/>
              <a:t>, </a:t>
            </a:r>
            <a:r>
              <a:rPr lang="zh-CN" altLang="en-US"/>
              <a:t>配置方式如下</a:t>
            </a:r>
            <a:r>
              <a:rPr lang="en-US" altLang="zh-CN"/>
              <a:t>: 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77" y="1700248"/>
            <a:ext cx="8984602" cy="479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4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什么是路由？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说起路由你想起了什么？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路由是一个网络工程里面的术语。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路由</a:t>
            </a:r>
            <a:r>
              <a:rPr lang="zh-CN" altLang="en-US" dirty="0"/>
              <a:t>（</a:t>
            </a:r>
            <a:r>
              <a:rPr lang="en-US" altLang="zh-CN" b="1" dirty="0"/>
              <a:t>routing</a:t>
            </a:r>
            <a:r>
              <a:rPr lang="zh-CN" altLang="en-US" dirty="0"/>
              <a:t>）就是通过互联的网络把信息从源地址传输到目的地址的活动</a:t>
            </a:r>
            <a:r>
              <a:rPr lang="en-US" altLang="zh-CN" dirty="0"/>
              <a:t>. --- </a:t>
            </a:r>
            <a:r>
              <a:rPr lang="zh-CN" altLang="en-US" dirty="0"/>
              <a:t>维基百科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额</a:t>
            </a:r>
            <a:r>
              <a:rPr lang="en-US" altLang="zh-CN" dirty="0"/>
              <a:t>, </a:t>
            </a:r>
            <a:r>
              <a:rPr lang="zh-CN" altLang="en-US" dirty="0"/>
              <a:t>啥玩意</a:t>
            </a:r>
            <a:r>
              <a:rPr lang="en-US" altLang="zh-CN" dirty="0"/>
              <a:t>? </a:t>
            </a:r>
            <a:r>
              <a:rPr lang="zh-CN" altLang="en-US" dirty="0"/>
              <a:t>没听懂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在生活中</a:t>
            </a:r>
            <a:r>
              <a:rPr lang="en-US" altLang="zh-CN" dirty="0"/>
              <a:t>, </a:t>
            </a:r>
            <a:r>
              <a:rPr lang="zh-CN" altLang="en-US" dirty="0"/>
              <a:t>我们有没有听说过路由的概念呢</a:t>
            </a:r>
            <a:r>
              <a:rPr lang="en-US" altLang="zh-CN" dirty="0"/>
              <a:t>? </a:t>
            </a:r>
            <a:r>
              <a:rPr lang="zh-CN" altLang="en-US" dirty="0"/>
              <a:t>当然了</a:t>
            </a:r>
            <a:r>
              <a:rPr lang="en-US" altLang="zh-CN" dirty="0"/>
              <a:t>, </a:t>
            </a:r>
            <a:r>
              <a:rPr lang="zh-CN" altLang="en-US" dirty="0"/>
              <a:t>路由器嘛</a:t>
            </a:r>
            <a:r>
              <a:rPr lang="en-US" altLang="zh-CN" dirty="0"/>
              <a:t>.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路由器是做什么的</a:t>
            </a:r>
            <a:r>
              <a:rPr lang="en-US" altLang="zh-CN" dirty="0"/>
              <a:t>? </a:t>
            </a:r>
            <a:r>
              <a:rPr lang="zh-CN" altLang="en-US" dirty="0"/>
              <a:t>你有想过吗</a:t>
            </a:r>
            <a:r>
              <a:rPr lang="en-US" altLang="zh-CN" dirty="0"/>
              <a:t>?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路由器提供了两种机制</a:t>
            </a:r>
            <a:r>
              <a:rPr lang="en-US" altLang="zh-CN" dirty="0"/>
              <a:t>: </a:t>
            </a:r>
            <a:r>
              <a:rPr lang="zh-CN" altLang="en-US" dirty="0"/>
              <a:t>路由和转送</a:t>
            </a:r>
            <a:r>
              <a:rPr lang="en-US" altLang="zh-CN" dirty="0"/>
              <a:t>.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路由是决定数据包从</a:t>
            </a:r>
            <a:r>
              <a:rPr lang="zh-CN" altLang="en-US" b="1" dirty="0"/>
              <a:t>来源</a:t>
            </a:r>
            <a:r>
              <a:rPr lang="zh-CN" altLang="en-US" dirty="0"/>
              <a:t>到</a:t>
            </a:r>
            <a:r>
              <a:rPr lang="zh-CN" altLang="en-US" b="1" dirty="0"/>
              <a:t>目的地</a:t>
            </a:r>
            <a:r>
              <a:rPr lang="zh-CN" altLang="en-US" dirty="0"/>
              <a:t>的路径</a:t>
            </a:r>
            <a:r>
              <a:rPr lang="en-US" altLang="zh-CN" dirty="0"/>
              <a:t>.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转送将</a:t>
            </a:r>
            <a:r>
              <a:rPr lang="zh-CN" altLang="en-US" b="1" dirty="0"/>
              <a:t>输入端</a:t>
            </a:r>
            <a:r>
              <a:rPr lang="zh-CN" altLang="en-US" dirty="0"/>
              <a:t>的数据转移到合适的</a:t>
            </a:r>
            <a:r>
              <a:rPr lang="zh-CN" altLang="en-US" b="1" dirty="0"/>
              <a:t>输出端</a:t>
            </a:r>
            <a:r>
              <a:rPr lang="en-US" altLang="zh-CN" dirty="0"/>
              <a:t>.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路由中有一个非常重要的概念叫路由表</a:t>
            </a:r>
            <a:r>
              <a:rPr lang="en-US" altLang="zh-CN" dirty="0"/>
              <a:t>.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路由表本质上就是一个映射表</a:t>
            </a:r>
            <a:r>
              <a:rPr lang="en-US" altLang="zh-CN" dirty="0"/>
              <a:t>, </a:t>
            </a:r>
            <a:r>
              <a:rPr lang="zh-CN" altLang="en-US" dirty="0"/>
              <a:t>决定了数据包的指向</a:t>
            </a:r>
            <a:r>
              <a:rPr lang="en-US" altLang="zh-CN" dirty="0"/>
              <a:t>.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pic>
        <p:nvPicPr>
          <p:cNvPr id="4" name="Picture 12" descr="¸å³å¾ç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586" y="3811100"/>
            <a:ext cx="4647638" cy="261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049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876119E-16BD-4EB9-B10E-E3ECEAA29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准备工作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82C4EB9-DBE4-4124-9A64-DA7B311A7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为了演示传递参数</a:t>
            </a:r>
            <a:r>
              <a:rPr lang="en-US" altLang="zh-CN"/>
              <a:t>, </a:t>
            </a:r>
            <a:r>
              <a:rPr lang="zh-CN" altLang="en-US"/>
              <a:t>我们这里再创建一个组件</a:t>
            </a:r>
            <a:r>
              <a:rPr lang="en-US" altLang="zh-CN"/>
              <a:t>, </a:t>
            </a:r>
            <a:r>
              <a:rPr lang="zh-CN" altLang="en-US"/>
              <a:t>并且将其配置好</a:t>
            </a:r>
            <a:endParaRPr lang="en-US" altLang="zh-CN"/>
          </a:p>
          <a:p>
            <a:pPr lvl="1"/>
            <a:r>
              <a:rPr lang="zh-CN" altLang="en-US"/>
              <a:t>第一步</a:t>
            </a:r>
            <a:r>
              <a:rPr lang="en-US" altLang="zh-CN"/>
              <a:t>: </a:t>
            </a:r>
            <a:r>
              <a:rPr lang="zh-CN" altLang="en-US"/>
              <a:t>创建新的组件</a:t>
            </a:r>
            <a:r>
              <a:rPr lang="en-US" altLang="zh-CN"/>
              <a:t>Profile.vue </a:t>
            </a:r>
          </a:p>
          <a:p>
            <a:pPr lvl="1"/>
            <a:r>
              <a:rPr lang="zh-CN" altLang="en-US"/>
              <a:t>第二步</a:t>
            </a:r>
            <a:r>
              <a:rPr lang="en-US" altLang="zh-CN"/>
              <a:t>: </a:t>
            </a:r>
            <a:r>
              <a:rPr lang="zh-CN" altLang="en-US"/>
              <a:t>配置路由映射 </a:t>
            </a:r>
            <a:endParaRPr lang="en-US" altLang="zh-CN"/>
          </a:p>
          <a:p>
            <a:pPr lvl="1"/>
            <a:r>
              <a:rPr lang="zh-CN" altLang="en-US"/>
              <a:t>第三步</a:t>
            </a:r>
            <a:r>
              <a:rPr lang="en-US" altLang="zh-CN"/>
              <a:t>: </a:t>
            </a:r>
            <a:r>
              <a:rPr lang="zh-CN" altLang="en-US"/>
              <a:t>添加跳转的</a:t>
            </a:r>
            <a:r>
              <a:rPr lang="en-US" altLang="zh-CN"/>
              <a:t>&lt;router-link&gt; 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538" y="1111630"/>
            <a:ext cx="4905601" cy="26341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85" y="3105553"/>
            <a:ext cx="5525253" cy="35339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216" y="3844315"/>
            <a:ext cx="5040923" cy="276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8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A9000DE-8FC3-45BD-BA5E-596626C45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传递参数的方式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E251402-2300-4739-863A-FB94AB457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传递参数主要有两种类型</a:t>
            </a:r>
            <a:r>
              <a:rPr lang="en-US" altLang="zh-CN"/>
              <a:t>: params</a:t>
            </a:r>
            <a:r>
              <a:rPr lang="zh-CN" altLang="en-US"/>
              <a:t>和</a:t>
            </a:r>
            <a:r>
              <a:rPr lang="en-US" altLang="zh-CN"/>
              <a:t>query</a:t>
            </a:r>
          </a:p>
          <a:p>
            <a:r>
              <a:rPr lang="en-US" altLang="zh-CN" b="1"/>
              <a:t>params</a:t>
            </a:r>
            <a:r>
              <a:rPr lang="zh-CN" altLang="en-US" b="1"/>
              <a:t>的类型</a:t>
            </a:r>
            <a:r>
              <a:rPr lang="en-US" altLang="zh-CN" b="1"/>
              <a:t>:</a:t>
            </a:r>
          </a:p>
          <a:p>
            <a:pPr lvl="1"/>
            <a:r>
              <a:rPr lang="zh-CN" altLang="en-US"/>
              <a:t>配置路由格式</a:t>
            </a:r>
            <a:r>
              <a:rPr lang="en-US" altLang="zh-CN"/>
              <a:t>: </a:t>
            </a:r>
            <a:r>
              <a:rPr lang="en-US" altLang="zh-CN">
                <a:solidFill>
                  <a:srgbClr val="FF0000"/>
                </a:solidFill>
              </a:rPr>
              <a:t>/router/:id</a:t>
            </a:r>
          </a:p>
          <a:p>
            <a:pPr lvl="1"/>
            <a:r>
              <a:rPr lang="zh-CN" altLang="en-US"/>
              <a:t>传递的方式</a:t>
            </a:r>
            <a:r>
              <a:rPr lang="en-US" altLang="zh-CN"/>
              <a:t>: </a:t>
            </a:r>
            <a:r>
              <a:rPr lang="zh-CN" altLang="en-US">
                <a:solidFill>
                  <a:srgbClr val="FF0000"/>
                </a:solidFill>
              </a:rPr>
              <a:t>在</a:t>
            </a:r>
            <a:r>
              <a:rPr lang="en-US" altLang="zh-CN">
                <a:solidFill>
                  <a:srgbClr val="FF0000"/>
                </a:solidFill>
              </a:rPr>
              <a:t>path</a:t>
            </a:r>
            <a:r>
              <a:rPr lang="zh-CN" altLang="en-US">
                <a:solidFill>
                  <a:srgbClr val="FF0000"/>
                </a:solidFill>
              </a:rPr>
              <a:t>后面跟上对应的值</a:t>
            </a:r>
          </a:p>
          <a:p>
            <a:pPr lvl="1"/>
            <a:r>
              <a:rPr lang="zh-CN" altLang="en-US"/>
              <a:t>传递后形成的路径</a:t>
            </a:r>
            <a:r>
              <a:rPr lang="en-US" altLang="zh-CN"/>
              <a:t>: </a:t>
            </a:r>
            <a:r>
              <a:rPr lang="en-US" altLang="zh-CN">
                <a:solidFill>
                  <a:srgbClr val="FF0000"/>
                </a:solidFill>
              </a:rPr>
              <a:t>/router/123, /router/abc</a:t>
            </a:r>
          </a:p>
          <a:p>
            <a:r>
              <a:rPr lang="en-US" altLang="zh-CN" b="1"/>
              <a:t>query</a:t>
            </a:r>
            <a:r>
              <a:rPr lang="zh-CN" altLang="en-US" b="1"/>
              <a:t>的类型</a:t>
            </a:r>
            <a:r>
              <a:rPr lang="en-US" altLang="zh-CN" b="1"/>
              <a:t>:</a:t>
            </a:r>
          </a:p>
          <a:p>
            <a:pPr lvl="1"/>
            <a:r>
              <a:rPr lang="zh-CN" altLang="en-US"/>
              <a:t>配置路由格式</a:t>
            </a:r>
            <a:r>
              <a:rPr lang="en-US" altLang="zh-CN"/>
              <a:t>: </a:t>
            </a:r>
            <a:r>
              <a:rPr lang="en-US" altLang="zh-CN">
                <a:solidFill>
                  <a:srgbClr val="FF0000"/>
                </a:solidFill>
              </a:rPr>
              <a:t>/router</a:t>
            </a:r>
            <a:r>
              <a:rPr lang="en-US" altLang="zh-CN"/>
              <a:t>, </a:t>
            </a:r>
            <a:r>
              <a:rPr lang="zh-CN" altLang="en-US"/>
              <a:t>也就是普通配置</a:t>
            </a:r>
          </a:p>
          <a:p>
            <a:pPr lvl="1"/>
            <a:r>
              <a:rPr lang="zh-CN" altLang="en-US"/>
              <a:t>传递的方式</a:t>
            </a:r>
            <a:r>
              <a:rPr lang="en-US" altLang="zh-CN"/>
              <a:t>: </a:t>
            </a:r>
            <a:r>
              <a:rPr lang="zh-CN" altLang="en-US"/>
              <a:t>对象中使用</a:t>
            </a:r>
            <a:r>
              <a:rPr lang="en-US" altLang="zh-CN">
                <a:solidFill>
                  <a:srgbClr val="FF0000"/>
                </a:solidFill>
              </a:rPr>
              <a:t>query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en-US" altLang="zh-CN">
                <a:solidFill>
                  <a:srgbClr val="FF0000"/>
                </a:solidFill>
              </a:rPr>
              <a:t>key</a:t>
            </a:r>
            <a:r>
              <a:rPr lang="zh-CN" altLang="en-US">
                <a:solidFill>
                  <a:srgbClr val="FF0000"/>
                </a:solidFill>
              </a:rPr>
              <a:t>作为传递方式</a:t>
            </a:r>
          </a:p>
          <a:p>
            <a:pPr lvl="1"/>
            <a:r>
              <a:rPr lang="zh-CN" altLang="en-US"/>
              <a:t>传递后形成的路径</a:t>
            </a:r>
            <a:r>
              <a:rPr lang="en-US" altLang="zh-CN"/>
              <a:t>: </a:t>
            </a:r>
            <a:r>
              <a:rPr lang="en-US" altLang="zh-CN">
                <a:solidFill>
                  <a:srgbClr val="FF0000"/>
                </a:solidFill>
              </a:rPr>
              <a:t>/router?id=123, /router?id=abc</a:t>
            </a:r>
          </a:p>
          <a:p>
            <a:endParaRPr lang="en-US" altLang="zh-CN"/>
          </a:p>
          <a:p>
            <a:r>
              <a:rPr lang="zh-CN" altLang="en-US"/>
              <a:t>如何使用它们呢</a:t>
            </a:r>
            <a:r>
              <a:rPr lang="en-US" altLang="zh-CN"/>
              <a:t>? </a:t>
            </a:r>
            <a:r>
              <a:rPr lang="zh-CN" altLang="en-US"/>
              <a:t>也有两种方式</a:t>
            </a:r>
            <a:r>
              <a:rPr lang="en-US" altLang="zh-CN"/>
              <a:t>: &lt;router-link&gt;</a:t>
            </a:r>
            <a:r>
              <a:rPr lang="zh-CN" altLang="en-US"/>
              <a:t>的方式和</a:t>
            </a:r>
            <a:r>
              <a:rPr lang="en-US" altLang="zh-CN"/>
              <a:t>JavaScript</a:t>
            </a:r>
            <a:r>
              <a:rPr lang="zh-CN" altLang="en-US"/>
              <a:t>代码方式</a:t>
            </a:r>
          </a:p>
        </p:txBody>
      </p:sp>
    </p:spTree>
    <p:extLst>
      <p:ext uri="{BB962C8B-B14F-4D97-AF65-F5344CB8AC3E}">
        <p14:creationId xmlns:p14="http://schemas.microsoft.com/office/powerpoint/2010/main" val="339789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56CD6AC-6B1C-458E-831D-0F14B8773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传递参数方式一</a:t>
            </a:r>
            <a:r>
              <a:rPr lang="en-US" altLang="zh-CN"/>
              <a:t>: &lt;router-link&gt;</a:t>
            </a:r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25" y="1354138"/>
            <a:ext cx="11868150" cy="522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57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B587341-D98C-4EA3-B018-9C9AABDD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传递参数方式二</a:t>
            </a:r>
            <a:r>
              <a:rPr lang="en-US" altLang="zh-CN"/>
              <a:t>: JavaScript</a:t>
            </a:r>
            <a:r>
              <a:rPr lang="zh-CN" altLang="en-US"/>
              <a:t>代码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25" y="1348045"/>
            <a:ext cx="11868150" cy="523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8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1A6998C-347D-436A-A171-62F7CCF6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获取参数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9499336-D7D6-4CE2-8214-1AF92D016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获取参数通过</a:t>
            </a:r>
            <a:r>
              <a:rPr lang="en-US" altLang="zh-CN"/>
              <a:t>$route</a:t>
            </a:r>
            <a:r>
              <a:rPr lang="zh-CN" altLang="en-US"/>
              <a:t>对象获取的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在使用了 </a:t>
            </a:r>
            <a:r>
              <a:rPr lang="en-US" altLang="zh-CN"/>
              <a:t>vue-router </a:t>
            </a:r>
            <a:r>
              <a:rPr lang="zh-CN" altLang="en-US"/>
              <a:t>的应用中，路由对象会被注入每个组件中，赋值为 </a:t>
            </a:r>
            <a:r>
              <a:rPr lang="en-US" altLang="zh-CN"/>
              <a:t>this.$route </a:t>
            </a:r>
            <a:r>
              <a:rPr lang="zh-CN" altLang="en-US"/>
              <a:t>，并且当路由切换时，路由对象会被更新。</a:t>
            </a:r>
          </a:p>
          <a:p>
            <a:r>
              <a:rPr lang="zh-CN" altLang="en-US"/>
              <a:t>通过</a:t>
            </a:r>
            <a:r>
              <a:rPr lang="en-US" altLang="zh-CN"/>
              <a:t>$route</a:t>
            </a:r>
            <a:r>
              <a:rPr lang="zh-CN" altLang="en-US"/>
              <a:t>获取传递的信息如下</a:t>
            </a:r>
            <a:r>
              <a:rPr lang="en-US" altLang="zh-CN"/>
              <a:t>:</a:t>
            </a:r>
          </a:p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15" y="3110977"/>
            <a:ext cx="8489398" cy="343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05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21E48FC-809C-458F-A34F-ADE243739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$route</a:t>
            </a:r>
            <a:r>
              <a:rPr lang="zh-CN" altLang="en-US"/>
              <a:t>和</a:t>
            </a:r>
            <a:r>
              <a:rPr lang="en-US" altLang="zh-CN"/>
              <a:t>$router</a:t>
            </a:r>
            <a:r>
              <a:rPr lang="zh-CN" altLang="en-US"/>
              <a:t>是有区别的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8D4540C-23AC-48B7-AC4B-6E32ACB54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$route</a:t>
            </a:r>
            <a:r>
              <a:rPr lang="zh-CN" altLang="en-US"/>
              <a:t>和</a:t>
            </a:r>
            <a:r>
              <a:rPr lang="en-US" altLang="zh-CN"/>
              <a:t>$router</a:t>
            </a:r>
            <a:r>
              <a:rPr lang="zh-CN" altLang="en-US"/>
              <a:t>是有区别的</a:t>
            </a:r>
            <a:endParaRPr lang="en-US" altLang="zh-CN"/>
          </a:p>
          <a:p>
            <a:pPr lvl="1"/>
            <a:r>
              <a:rPr lang="en-US" altLang="zh-CN"/>
              <a:t>$router</a:t>
            </a:r>
            <a:r>
              <a:rPr lang="zh-CN" altLang="en-US"/>
              <a:t>为</a:t>
            </a:r>
            <a:r>
              <a:rPr lang="en-US" altLang="zh-CN"/>
              <a:t>VueRouter</a:t>
            </a:r>
            <a:r>
              <a:rPr lang="zh-CN" altLang="en-US"/>
              <a:t>实例，想要导航到不同</a:t>
            </a:r>
            <a:r>
              <a:rPr lang="en-US" altLang="zh-CN"/>
              <a:t>URL</a:t>
            </a:r>
            <a:r>
              <a:rPr lang="zh-CN" altLang="en-US"/>
              <a:t>，则使用</a:t>
            </a:r>
            <a:r>
              <a:rPr lang="en-US" altLang="zh-CN"/>
              <a:t>$router.push</a:t>
            </a:r>
            <a:r>
              <a:rPr lang="zh-CN" altLang="en-US"/>
              <a:t>方法</a:t>
            </a:r>
          </a:p>
          <a:p>
            <a:pPr lvl="1"/>
            <a:r>
              <a:rPr lang="en-US" altLang="zh-CN"/>
              <a:t>$route</a:t>
            </a:r>
            <a:r>
              <a:rPr lang="zh-CN" altLang="en-US"/>
              <a:t>为当前</a:t>
            </a:r>
            <a:r>
              <a:rPr lang="en-US" altLang="zh-CN"/>
              <a:t>router</a:t>
            </a:r>
            <a:r>
              <a:rPr lang="zh-CN" altLang="en-US"/>
              <a:t>跳转对象里面可以获取</a:t>
            </a:r>
            <a:r>
              <a:rPr lang="en-US" altLang="zh-CN"/>
              <a:t>name</a:t>
            </a:r>
            <a:r>
              <a:rPr lang="zh-CN" altLang="en-US"/>
              <a:t>、</a:t>
            </a:r>
            <a:r>
              <a:rPr lang="en-US" altLang="zh-CN"/>
              <a:t>path</a:t>
            </a:r>
            <a:r>
              <a:rPr lang="zh-CN" altLang="en-US"/>
              <a:t>、</a:t>
            </a:r>
            <a:r>
              <a:rPr lang="en-US" altLang="zh-CN"/>
              <a:t>query</a:t>
            </a:r>
            <a:r>
              <a:rPr lang="zh-CN" altLang="en-US"/>
              <a:t>、</a:t>
            </a:r>
            <a:r>
              <a:rPr lang="en-US" altLang="zh-CN"/>
              <a:t>params</a:t>
            </a:r>
            <a:r>
              <a:rPr lang="zh-CN" altLang="en-US"/>
              <a:t>等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39" y="2686815"/>
            <a:ext cx="10549690" cy="390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4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A292A74-518C-496A-A877-10D4559B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为什么使用导航守卫</a:t>
            </a:r>
            <a:r>
              <a:rPr lang="en-US" altLang="zh-CN"/>
              <a:t>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6B19DD12-859E-443D-9FF8-E0C09D79C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我们来考虑一个需求</a:t>
            </a:r>
            <a:r>
              <a:rPr lang="en-US" altLang="zh-CN"/>
              <a:t>: </a:t>
            </a:r>
            <a:r>
              <a:rPr lang="zh-CN" altLang="en-US"/>
              <a:t>在一个</a:t>
            </a:r>
            <a:r>
              <a:rPr lang="en-US" altLang="zh-CN"/>
              <a:t>SPA</a:t>
            </a:r>
            <a:r>
              <a:rPr lang="zh-CN" altLang="en-US"/>
              <a:t>应用中</a:t>
            </a:r>
            <a:r>
              <a:rPr lang="en-US" altLang="zh-CN"/>
              <a:t>, </a:t>
            </a:r>
            <a:r>
              <a:rPr lang="zh-CN" altLang="en-US"/>
              <a:t>如何改变网页的标题呢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网页标题是通过</a:t>
            </a:r>
            <a:r>
              <a:rPr lang="en-US" altLang="zh-CN"/>
              <a:t>&lt;title&gt;</a:t>
            </a:r>
            <a:r>
              <a:rPr lang="zh-CN" altLang="en-US"/>
              <a:t>来显示的</a:t>
            </a:r>
            <a:r>
              <a:rPr lang="en-US" altLang="zh-CN"/>
              <a:t>, </a:t>
            </a:r>
            <a:r>
              <a:rPr lang="zh-CN" altLang="en-US"/>
              <a:t>但是</a:t>
            </a:r>
            <a:r>
              <a:rPr lang="en-US" altLang="zh-CN"/>
              <a:t>SPA</a:t>
            </a:r>
            <a:r>
              <a:rPr lang="zh-CN" altLang="en-US"/>
              <a:t>只有一个固定的</a:t>
            </a:r>
            <a:r>
              <a:rPr lang="en-US" altLang="zh-CN"/>
              <a:t>HTML, </a:t>
            </a:r>
            <a:r>
              <a:rPr lang="zh-CN" altLang="en-US"/>
              <a:t>切换不同的页面时</a:t>
            </a:r>
            <a:r>
              <a:rPr lang="en-US" altLang="zh-CN"/>
              <a:t>, </a:t>
            </a:r>
            <a:r>
              <a:rPr lang="zh-CN" altLang="en-US"/>
              <a:t>标题并不会改变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但是我们可以通过</a:t>
            </a:r>
            <a:r>
              <a:rPr lang="en-US" altLang="zh-CN"/>
              <a:t>JavaScript</a:t>
            </a:r>
            <a:r>
              <a:rPr lang="zh-CN" altLang="en-US"/>
              <a:t>来修改</a:t>
            </a:r>
            <a:r>
              <a:rPr lang="en-US" altLang="zh-CN"/>
              <a:t>&lt;title&gt;</a:t>
            </a:r>
            <a:r>
              <a:rPr lang="zh-CN" altLang="en-US"/>
              <a:t>的内容</a:t>
            </a:r>
            <a:r>
              <a:rPr lang="en-US" altLang="zh-CN"/>
              <a:t>.window.document.title = '</a:t>
            </a:r>
            <a:r>
              <a:rPr lang="zh-CN" altLang="en-US"/>
              <a:t>新的标题</a:t>
            </a:r>
            <a:r>
              <a:rPr lang="en-US" altLang="zh-CN"/>
              <a:t>'.</a:t>
            </a:r>
          </a:p>
          <a:p>
            <a:pPr lvl="1"/>
            <a:r>
              <a:rPr lang="zh-CN" altLang="en-US"/>
              <a:t>那么在</a:t>
            </a:r>
            <a:r>
              <a:rPr lang="en-US" altLang="zh-CN"/>
              <a:t>Vue</a:t>
            </a:r>
            <a:r>
              <a:rPr lang="zh-CN" altLang="en-US"/>
              <a:t>项目中</a:t>
            </a:r>
            <a:r>
              <a:rPr lang="en-US" altLang="zh-CN"/>
              <a:t>, </a:t>
            </a:r>
            <a:r>
              <a:rPr lang="zh-CN" altLang="en-US"/>
              <a:t>在哪里修改</a:t>
            </a:r>
            <a:r>
              <a:rPr lang="en-US" altLang="zh-CN"/>
              <a:t>? </a:t>
            </a:r>
            <a:r>
              <a:rPr lang="zh-CN" altLang="en-US"/>
              <a:t>什么时候修改比较合适呢</a:t>
            </a:r>
            <a:r>
              <a:rPr lang="en-US" altLang="zh-CN"/>
              <a:t>?</a:t>
            </a:r>
          </a:p>
          <a:p>
            <a:r>
              <a:rPr lang="zh-CN" altLang="en-US"/>
              <a:t>普通的修改方式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我们比较容易想到的修改标题的位置是每一个路由对应的组件</a:t>
            </a:r>
            <a:r>
              <a:rPr lang="en-US" altLang="zh-CN"/>
              <a:t>.vue</a:t>
            </a:r>
            <a:r>
              <a:rPr lang="zh-CN" altLang="en-US"/>
              <a:t>文件中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通过</a:t>
            </a:r>
            <a:r>
              <a:rPr lang="en-US" altLang="zh-CN"/>
              <a:t>mounted</a:t>
            </a:r>
            <a:r>
              <a:rPr lang="zh-CN" altLang="en-US"/>
              <a:t>声明周期函数</a:t>
            </a:r>
            <a:r>
              <a:rPr lang="en-US" altLang="zh-CN"/>
              <a:t>, </a:t>
            </a:r>
            <a:r>
              <a:rPr lang="zh-CN" altLang="en-US"/>
              <a:t>执行对应的代码进行修改即可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但是当页面比较多时</a:t>
            </a:r>
            <a:r>
              <a:rPr lang="en-US" altLang="zh-CN"/>
              <a:t>, </a:t>
            </a:r>
            <a:r>
              <a:rPr lang="zh-CN" altLang="en-US"/>
              <a:t>这种方式不容易维护</a:t>
            </a:r>
            <a:r>
              <a:rPr lang="en-US" altLang="zh-CN"/>
              <a:t>(</a:t>
            </a:r>
            <a:r>
              <a:rPr lang="zh-CN" altLang="en-US"/>
              <a:t>因为需要在多个页面执行类似的代码</a:t>
            </a:r>
            <a:r>
              <a:rPr lang="en-US" altLang="zh-CN"/>
              <a:t>).</a:t>
            </a:r>
          </a:p>
          <a:p>
            <a:r>
              <a:rPr lang="zh-CN" altLang="en-US"/>
              <a:t>有没有更好的办法呢</a:t>
            </a:r>
            <a:r>
              <a:rPr lang="en-US" altLang="zh-CN"/>
              <a:t>? </a:t>
            </a:r>
            <a:r>
              <a:rPr lang="zh-CN" altLang="en-US"/>
              <a:t>使用导航守卫即可</a:t>
            </a:r>
            <a:r>
              <a:rPr lang="en-US" altLang="zh-CN"/>
              <a:t>.</a:t>
            </a:r>
          </a:p>
          <a:p>
            <a:r>
              <a:rPr lang="zh-CN" altLang="en-US"/>
              <a:t>什么是导航守卫</a:t>
            </a:r>
            <a:r>
              <a:rPr lang="en-US" altLang="zh-CN"/>
              <a:t>?</a:t>
            </a:r>
          </a:p>
          <a:p>
            <a:pPr lvl="1"/>
            <a:r>
              <a:rPr lang="en-US" altLang="zh-CN"/>
              <a:t>vue-router</a:t>
            </a:r>
            <a:r>
              <a:rPr lang="zh-CN" altLang="en-US"/>
              <a:t>提供的导航守卫主要用来监听监听路由的进入和离开的</a:t>
            </a:r>
            <a:r>
              <a:rPr lang="en-US" altLang="zh-CN"/>
              <a:t>.</a:t>
            </a:r>
          </a:p>
          <a:p>
            <a:pPr lvl="1"/>
            <a:r>
              <a:rPr lang="en-US" altLang="zh-CN"/>
              <a:t>vue-router</a:t>
            </a:r>
            <a:r>
              <a:rPr lang="zh-CN" altLang="en-US"/>
              <a:t>提供了</a:t>
            </a:r>
            <a:r>
              <a:rPr lang="en-US" altLang="zh-CN"/>
              <a:t>beforeEach</a:t>
            </a:r>
            <a:r>
              <a:rPr lang="zh-CN" altLang="en-US"/>
              <a:t>和</a:t>
            </a:r>
            <a:r>
              <a:rPr lang="en-US" altLang="zh-CN"/>
              <a:t>afterEach</a:t>
            </a:r>
            <a:r>
              <a:rPr lang="zh-CN" altLang="en-US"/>
              <a:t>的钩子函数</a:t>
            </a:r>
            <a:r>
              <a:rPr lang="en-US" altLang="zh-CN"/>
              <a:t>, </a:t>
            </a:r>
            <a:r>
              <a:rPr lang="zh-CN" altLang="en-US"/>
              <a:t>它们会在路由即将改变前和改变后触发</a:t>
            </a:r>
            <a:r>
              <a:rPr lang="en-US" altLang="zh-CN"/>
              <a:t>.</a:t>
            </a:r>
          </a:p>
          <a:p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43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ADA9A47-191F-49E8-A986-1D415C9D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导航守卫使用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016B9F1-DBA6-4930-9984-DB4E106CC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我们可以利用</a:t>
            </a:r>
            <a:r>
              <a:rPr lang="en-US" altLang="zh-CN"/>
              <a:t>beforeEach</a:t>
            </a:r>
            <a:r>
              <a:rPr lang="zh-CN" altLang="en-US"/>
              <a:t>来完成标题的修改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首先</a:t>
            </a:r>
            <a:r>
              <a:rPr lang="en-US" altLang="zh-CN"/>
              <a:t>, </a:t>
            </a:r>
            <a:r>
              <a:rPr lang="zh-CN" altLang="en-US"/>
              <a:t>我们可以在钩子当中定义一些标题</a:t>
            </a:r>
            <a:r>
              <a:rPr lang="en-US" altLang="zh-CN"/>
              <a:t>, </a:t>
            </a:r>
            <a:r>
              <a:rPr lang="zh-CN" altLang="en-US"/>
              <a:t>可以利用</a:t>
            </a:r>
            <a:r>
              <a:rPr lang="en-US" altLang="zh-CN"/>
              <a:t>meta</a:t>
            </a:r>
            <a:r>
              <a:rPr lang="zh-CN" altLang="en-US"/>
              <a:t>来定义</a:t>
            </a:r>
            <a:endParaRPr lang="en-US" altLang="zh-CN"/>
          </a:p>
          <a:p>
            <a:pPr lvl="1"/>
            <a:r>
              <a:rPr lang="zh-CN" altLang="en-US"/>
              <a:t>其次</a:t>
            </a:r>
            <a:r>
              <a:rPr lang="en-US" altLang="zh-CN"/>
              <a:t>, </a:t>
            </a:r>
            <a:r>
              <a:rPr lang="zh-CN" altLang="en-US"/>
              <a:t>利用导航守卫</a:t>
            </a:r>
            <a:r>
              <a:rPr lang="en-US" altLang="zh-CN"/>
              <a:t>,</a:t>
            </a:r>
            <a:r>
              <a:rPr lang="zh-CN" altLang="en-US"/>
              <a:t>修改我们的标题</a:t>
            </a:r>
            <a:r>
              <a:rPr lang="en-US" altLang="zh-CN"/>
              <a:t>.</a:t>
            </a:r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26D96055-0297-4C6C-AB2A-9FA44948D3C3}"/>
              </a:ext>
            </a:extLst>
          </p:cNvPr>
          <p:cNvSpPr txBox="1"/>
          <p:nvPr/>
        </p:nvSpPr>
        <p:spPr>
          <a:xfrm>
            <a:off x="7472438" y="1406568"/>
            <a:ext cx="47195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导航钩子的三个参数解析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即将要进入的目标的路由对象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from: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当前导航即将要离开的路由对象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next: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调用该方法后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才能进入下一个钩子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64" y="2705147"/>
            <a:ext cx="4742714" cy="372352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383" y="2705147"/>
            <a:ext cx="6621521" cy="372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7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826A102-EB46-450F-B139-34DB1C9C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导航守卫补充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59982B6-805F-44CE-9163-FA85B63E8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补充一</a:t>
            </a:r>
            <a:r>
              <a:rPr lang="en-US" altLang="zh-CN" dirty="0"/>
              <a:t>:</a:t>
            </a:r>
            <a:r>
              <a:rPr lang="zh-CN" altLang="en-US" dirty="0"/>
              <a:t>如果是后置钩子</a:t>
            </a:r>
            <a:r>
              <a:rPr lang="en-US" altLang="zh-CN" dirty="0"/>
              <a:t>, </a:t>
            </a:r>
            <a:r>
              <a:rPr lang="zh-CN" altLang="en-US" dirty="0"/>
              <a:t>也就是</a:t>
            </a:r>
            <a:r>
              <a:rPr lang="en-US" altLang="zh-CN" dirty="0" err="1"/>
              <a:t>afterEach</a:t>
            </a:r>
            <a:r>
              <a:rPr lang="en-US" altLang="zh-CN" dirty="0"/>
              <a:t>, </a:t>
            </a:r>
            <a:r>
              <a:rPr lang="zh-CN" altLang="en-US" dirty="0"/>
              <a:t>不需要主动调用</a:t>
            </a:r>
            <a:r>
              <a:rPr lang="en-US" altLang="zh-CN" dirty="0"/>
              <a:t>next()</a:t>
            </a:r>
            <a:r>
              <a:rPr lang="zh-CN" altLang="en-US" dirty="0"/>
              <a:t>函数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补充二</a:t>
            </a:r>
            <a:r>
              <a:rPr lang="en-US" altLang="zh-CN" dirty="0"/>
              <a:t>: </a:t>
            </a:r>
            <a:r>
              <a:rPr lang="zh-CN" altLang="en-US" dirty="0"/>
              <a:t>上面我们使用的导航守卫</a:t>
            </a:r>
            <a:r>
              <a:rPr lang="en-US" altLang="zh-CN" dirty="0"/>
              <a:t>, </a:t>
            </a:r>
            <a:r>
              <a:rPr lang="zh-CN" altLang="en-US" dirty="0"/>
              <a:t>被称之为</a:t>
            </a:r>
            <a:r>
              <a:rPr lang="zh-CN" altLang="en-US" b="1" dirty="0"/>
              <a:t>全局守卫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路由独享的守卫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组件内的守卫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zh-CN" altLang="en-US" dirty="0"/>
              <a:t>更多内容</a:t>
            </a:r>
            <a:r>
              <a:rPr lang="en-US" altLang="zh-CN" dirty="0"/>
              <a:t>, </a:t>
            </a:r>
            <a:r>
              <a:rPr lang="zh-CN" altLang="en-US" dirty="0"/>
              <a:t>可以查看官网进行学习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>
                <a:hlinkClick r:id="rId2"/>
              </a:rPr>
              <a:t>https://router.vuejs.org/zh/guide/advanced/navigation-guards.html#%E8%B7%AF%E7%94%B1%E7%8B%AC%E4%BA%AB%E7%9A%84%E5%AE%88%E5%8D%AB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9148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7A6ABEF-31EB-4087-BBE9-D4E00BF10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keep-alive</a:t>
            </a:r>
            <a:r>
              <a:rPr lang="zh-CN" altLang="en-US" dirty="0"/>
              <a:t>遇见</a:t>
            </a:r>
            <a:r>
              <a:rPr lang="en-US" altLang="zh-CN" dirty="0" err="1"/>
              <a:t>vue</a:t>
            </a:r>
            <a:r>
              <a:rPr lang="en-US" altLang="zh-CN" dirty="0"/>
              <a:t>-router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858396E-B0DA-42ED-A5C7-C2ACB722C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keep-alive </a:t>
            </a:r>
            <a:r>
              <a:rPr lang="zh-CN" altLang="en-US" dirty="0"/>
              <a:t>是 </a:t>
            </a:r>
            <a:r>
              <a:rPr lang="en-US" altLang="zh-CN" dirty="0" err="1"/>
              <a:t>Vue</a:t>
            </a:r>
            <a:r>
              <a:rPr lang="en-US" altLang="zh-CN" dirty="0"/>
              <a:t> </a:t>
            </a:r>
            <a:r>
              <a:rPr lang="zh-CN" altLang="en-US" dirty="0"/>
              <a:t>内置的一个组件，可以使被包含的组件保留状态，或避免重新渲染。</a:t>
            </a:r>
            <a:endParaRPr lang="en-US" altLang="zh-CN" dirty="0"/>
          </a:p>
          <a:p>
            <a:pPr lvl="1"/>
            <a:r>
              <a:rPr lang="zh-CN" altLang="en-US" dirty="0"/>
              <a:t>它们有两个非常重要的属性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include - </a:t>
            </a:r>
            <a:r>
              <a:rPr lang="zh-CN" altLang="en-US" dirty="0"/>
              <a:t>字符串或正则表达，只有匹配的组件会被缓存</a:t>
            </a:r>
          </a:p>
          <a:p>
            <a:pPr lvl="1"/>
            <a:r>
              <a:rPr lang="en-US" altLang="zh-CN" dirty="0"/>
              <a:t>exclude - </a:t>
            </a:r>
            <a:r>
              <a:rPr lang="zh-CN" altLang="en-US" dirty="0"/>
              <a:t>字符串或正则表达式，任何匹配的组件都不会被缓存</a:t>
            </a:r>
            <a:endParaRPr lang="en-US" altLang="zh-CN" dirty="0"/>
          </a:p>
          <a:p>
            <a:r>
              <a:rPr lang="en-US" altLang="zh-CN" dirty="0"/>
              <a:t>router-view </a:t>
            </a:r>
            <a:r>
              <a:rPr lang="zh-CN" altLang="en-US" dirty="0"/>
              <a:t>也是一个组件，如果直接被包在 </a:t>
            </a:r>
            <a:r>
              <a:rPr lang="en-US" altLang="zh-CN" dirty="0"/>
              <a:t>keep-alive </a:t>
            </a:r>
            <a:r>
              <a:rPr lang="zh-CN" altLang="en-US" dirty="0"/>
              <a:t>里面，所有路径匹配到的视图组件都会被缓存：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通过</a:t>
            </a:r>
            <a:r>
              <a:rPr lang="en-US" altLang="zh-CN" dirty="0"/>
              <a:t>create</a:t>
            </a:r>
            <a:r>
              <a:rPr lang="zh-CN" altLang="en-US" dirty="0"/>
              <a:t>声明周期函数来验证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E4D43FB1-381D-4B4A-8993-8DE7E9E0E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65" y="3859457"/>
            <a:ext cx="74676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6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后端路由阶段</a:t>
            </a:r>
            <a:endParaRPr kumimoji="1"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62658" y="1196752"/>
            <a:ext cx="11866684" cy="5542328"/>
          </a:xfrm>
        </p:spPr>
        <p:txBody>
          <a:bodyPr>
            <a:noAutofit/>
          </a:bodyPr>
          <a:lstStyle/>
          <a:p>
            <a:r>
              <a:rPr lang="zh-CN" altLang="en-US" sz="1600"/>
              <a:t>早期的网站开发整个</a:t>
            </a:r>
            <a:r>
              <a:rPr lang="en-US" altLang="zh-CN" sz="1600"/>
              <a:t>HTML</a:t>
            </a:r>
            <a:r>
              <a:rPr lang="zh-CN" altLang="en-US" sz="1600"/>
              <a:t>页面是由服务器来渲染的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服务器直接生产渲染好对应的</a:t>
            </a:r>
            <a:r>
              <a:rPr lang="en-US" altLang="zh-CN" sz="1600"/>
              <a:t>HTML</a:t>
            </a:r>
            <a:r>
              <a:rPr lang="zh-CN" altLang="en-US" sz="1600"/>
              <a:t>页面</a:t>
            </a:r>
            <a:r>
              <a:rPr lang="en-US" altLang="zh-CN" sz="1600"/>
              <a:t>, </a:t>
            </a:r>
            <a:r>
              <a:rPr lang="zh-CN" altLang="en-US" sz="1600"/>
              <a:t>返回给客户端进行展示</a:t>
            </a:r>
            <a:r>
              <a:rPr lang="en-US" altLang="zh-CN" sz="1600"/>
              <a:t>.</a:t>
            </a:r>
          </a:p>
          <a:p>
            <a:r>
              <a:rPr lang="zh-CN" altLang="en-US" sz="1600"/>
              <a:t>但是</a:t>
            </a:r>
            <a:r>
              <a:rPr lang="en-US" altLang="zh-CN" sz="1600"/>
              <a:t>, </a:t>
            </a:r>
            <a:r>
              <a:rPr lang="zh-CN" altLang="en-US" sz="1600"/>
              <a:t>一个网站</a:t>
            </a:r>
            <a:r>
              <a:rPr lang="en-US" altLang="zh-CN" sz="1600"/>
              <a:t>, </a:t>
            </a:r>
            <a:r>
              <a:rPr lang="zh-CN" altLang="en-US" sz="1600"/>
              <a:t>这么多页面服务器如何处理呢</a:t>
            </a:r>
            <a:r>
              <a:rPr lang="en-US" altLang="zh-CN" sz="1600"/>
              <a:t>?</a:t>
            </a:r>
          </a:p>
          <a:p>
            <a:pPr lvl="1"/>
            <a:r>
              <a:rPr lang="zh-CN" altLang="en-US" sz="1600"/>
              <a:t>一个页面有自己对应的网址</a:t>
            </a:r>
            <a:r>
              <a:rPr lang="en-US" altLang="zh-CN" sz="1600"/>
              <a:t>, </a:t>
            </a:r>
            <a:r>
              <a:rPr lang="zh-CN" altLang="en-US" sz="1600"/>
              <a:t>也就是</a:t>
            </a:r>
            <a:r>
              <a:rPr lang="en-US" altLang="zh-CN" sz="1600"/>
              <a:t>URL.</a:t>
            </a:r>
          </a:p>
          <a:p>
            <a:pPr lvl="1"/>
            <a:r>
              <a:rPr lang="en-US" altLang="zh-CN" sz="1600"/>
              <a:t>URL</a:t>
            </a:r>
            <a:r>
              <a:rPr lang="zh-CN" altLang="en-US" sz="1600"/>
              <a:t>会发送到服务器</a:t>
            </a:r>
            <a:r>
              <a:rPr lang="en-US" altLang="zh-CN" sz="1600"/>
              <a:t>, </a:t>
            </a:r>
            <a:r>
              <a:rPr lang="zh-CN" altLang="en-US" sz="1600"/>
              <a:t>服务器会通过正则对该</a:t>
            </a:r>
            <a:r>
              <a:rPr lang="en-US" altLang="zh-CN" sz="1600"/>
              <a:t>URL</a:t>
            </a:r>
            <a:r>
              <a:rPr lang="zh-CN" altLang="en-US" sz="1600"/>
              <a:t>进行匹配</a:t>
            </a:r>
            <a:r>
              <a:rPr lang="en-US" altLang="zh-CN" sz="1600"/>
              <a:t>, </a:t>
            </a:r>
            <a:r>
              <a:rPr lang="zh-CN" altLang="en-US" sz="1600"/>
              <a:t>并且最后交给一个</a:t>
            </a:r>
            <a:r>
              <a:rPr lang="en-US" altLang="zh-CN" sz="1600"/>
              <a:t>Controller</a:t>
            </a:r>
            <a:r>
              <a:rPr lang="zh-CN" altLang="en-US" sz="1600"/>
              <a:t>进行处理</a:t>
            </a:r>
            <a:r>
              <a:rPr lang="en-US" altLang="zh-CN" sz="1600"/>
              <a:t>.</a:t>
            </a:r>
          </a:p>
          <a:p>
            <a:pPr lvl="1"/>
            <a:r>
              <a:rPr lang="en-US" altLang="zh-CN" sz="1600"/>
              <a:t>Controller</a:t>
            </a:r>
            <a:r>
              <a:rPr lang="zh-CN" altLang="en-US" sz="1600"/>
              <a:t>进行各种处理</a:t>
            </a:r>
            <a:r>
              <a:rPr lang="en-US" altLang="zh-CN" sz="1600"/>
              <a:t>, </a:t>
            </a:r>
            <a:r>
              <a:rPr lang="zh-CN" altLang="en-US" sz="1600"/>
              <a:t>最终生成</a:t>
            </a:r>
            <a:r>
              <a:rPr lang="en-US" altLang="zh-CN" sz="1600"/>
              <a:t>HTML</a:t>
            </a:r>
            <a:r>
              <a:rPr lang="zh-CN" altLang="en-US" sz="1600"/>
              <a:t>或者数据</a:t>
            </a:r>
            <a:r>
              <a:rPr lang="en-US" altLang="zh-CN" sz="1600"/>
              <a:t>, </a:t>
            </a:r>
            <a:r>
              <a:rPr lang="zh-CN" altLang="en-US" sz="1600"/>
              <a:t>返回给前端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这就完成了一个</a:t>
            </a:r>
            <a:r>
              <a:rPr lang="en-US" altLang="zh-CN" sz="1600"/>
              <a:t>IO</a:t>
            </a:r>
            <a:r>
              <a:rPr lang="zh-CN" altLang="en-US" sz="1600"/>
              <a:t>操作</a:t>
            </a:r>
            <a:r>
              <a:rPr lang="en-US" altLang="zh-CN" sz="1600"/>
              <a:t>.</a:t>
            </a:r>
          </a:p>
          <a:p>
            <a:r>
              <a:rPr lang="zh-CN" altLang="en-US" sz="1600"/>
              <a:t>上面的这种操作</a:t>
            </a:r>
            <a:r>
              <a:rPr lang="en-US" altLang="zh-CN" sz="1600"/>
              <a:t>, </a:t>
            </a:r>
            <a:r>
              <a:rPr lang="zh-CN" altLang="en-US" sz="1600"/>
              <a:t>就是后端路由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当我们页面中需要请求不同的</a:t>
            </a:r>
            <a:r>
              <a:rPr lang="zh-CN" altLang="en-US" sz="1600" b="1"/>
              <a:t>路径</a:t>
            </a:r>
            <a:r>
              <a:rPr lang="zh-CN" altLang="en-US" sz="1600"/>
              <a:t>内容时</a:t>
            </a:r>
            <a:r>
              <a:rPr lang="en-US" altLang="zh-CN" sz="1600"/>
              <a:t>, </a:t>
            </a:r>
            <a:r>
              <a:rPr lang="zh-CN" altLang="en-US" sz="1600"/>
              <a:t>交给服务器来进行处理</a:t>
            </a:r>
            <a:r>
              <a:rPr lang="en-US" altLang="zh-CN" sz="1600"/>
              <a:t>, </a:t>
            </a:r>
            <a:r>
              <a:rPr lang="zh-CN" altLang="en-US" sz="1600"/>
              <a:t>服务器渲染好整个页面</a:t>
            </a:r>
            <a:r>
              <a:rPr lang="en-US" altLang="zh-CN" sz="1600"/>
              <a:t>, </a:t>
            </a:r>
            <a:r>
              <a:rPr lang="zh-CN" altLang="en-US" sz="1600"/>
              <a:t>并且将页面返回给客户顿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这种情况下渲染好的页面</a:t>
            </a:r>
            <a:r>
              <a:rPr lang="en-US" altLang="zh-CN" sz="1600"/>
              <a:t>, </a:t>
            </a:r>
            <a:r>
              <a:rPr lang="zh-CN" altLang="en-US" sz="1600"/>
              <a:t>不需要单独加载任何的</a:t>
            </a:r>
            <a:r>
              <a:rPr lang="en-US" altLang="zh-CN" sz="1600"/>
              <a:t>js</a:t>
            </a:r>
            <a:r>
              <a:rPr lang="zh-CN" altLang="en-US" sz="1600"/>
              <a:t>和</a:t>
            </a:r>
            <a:r>
              <a:rPr lang="en-US" altLang="zh-CN" sz="1600"/>
              <a:t>css, </a:t>
            </a:r>
            <a:r>
              <a:rPr lang="zh-CN" altLang="en-US" sz="1600"/>
              <a:t>可以直接交给浏览器展示</a:t>
            </a:r>
            <a:r>
              <a:rPr lang="en-US" altLang="zh-CN" sz="1600"/>
              <a:t>, </a:t>
            </a:r>
            <a:r>
              <a:rPr lang="zh-CN" altLang="en-US" sz="1600"/>
              <a:t>这样也有利于</a:t>
            </a:r>
            <a:r>
              <a:rPr lang="en-US" altLang="zh-CN" sz="1600"/>
              <a:t>SEO</a:t>
            </a:r>
            <a:r>
              <a:rPr lang="zh-CN" altLang="en-US" sz="1600"/>
              <a:t>的优化</a:t>
            </a:r>
            <a:r>
              <a:rPr lang="en-US" altLang="zh-CN" sz="1600"/>
              <a:t>.</a:t>
            </a:r>
          </a:p>
          <a:p>
            <a:r>
              <a:rPr lang="zh-CN" altLang="en-US" sz="1600"/>
              <a:t>后端路由的缺点</a:t>
            </a:r>
            <a:r>
              <a:rPr lang="en-US" altLang="zh-CN" sz="1600"/>
              <a:t>:</a:t>
            </a:r>
          </a:p>
          <a:p>
            <a:pPr lvl="1"/>
            <a:r>
              <a:rPr lang="zh-CN" altLang="en-US" sz="1600"/>
              <a:t>一种情况是整个页面的模块由后端人员来编写和维护的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另一种情况是前端开发人员如果要开发页面</a:t>
            </a:r>
            <a:r>
              <a:rPr lang="en-US" altLang="zh-CN" sz="1600"/>
              <a:t>, </a:t>
            </a:r>
            <a:r>
              <a:rPr lang="zh-CN" altLang="en-US" sz="1600"/>
              <a:t>需要通过</a:t>
            </a:r>
            <a:r>
              <a:rPr lang="en-US" altLang="zh-CN" sz="1600"/>
              <a:t>PHP</a:t>
            </a:r>
            <a:r>
              <a:rPr lang="zh-CN" altLang="en-US" sz="1600"/>
              <a:t>和</a:t>
            </a:r>
            <a:r>
              <a:rPr lang="en-US" altLang="zh-CN" sz="1600"/>
              <a:t>Java</a:t>
            </a:r>
            <a:r>
              <a:rPr lang="zh-CN" altLang="en-US" sz="1600"/>
              <a:t>等语言来编写页面代码</a:t>
            </a:r>
            <a:r>
              <a:rPr lang="en-US" altLang="zh-CN" sz="1600"/>
              <a:t>.</a:t>
            </a:r>
          </a:p>
          <a:p>
            <a:pPr lvl="1"/>
            <a:r>
              <a:rPr lang="zh-CN" altLang="en-US" sz="1600"/>
              <a:t>而且通常情况下</a:t>
            </a:r>
            <a:r>
              <a:rPr lang="en-US" altLang="zh-CN" sz="1600"/>
              <a:t>HTML</a:t>
            </a:r>
            <a:r>
              <a:rPr lang="zh-CN" altLang="en-US" sz="1600"/>
              <a:t>代码和数据以及对应的逻辑会混在一起</a:t>
            </a:r>
            <a:r>
              <a:rPr lang="en-US" altLang="zh-CN" sz="1600"/>
              <a:t>, </a:t>
            </a:r>
            <a:r>
              <a:rPr lang="zh-CN" altLang="en-US" sz="1600"/>
              <a:t>编写和维护都是非常糟糕的事情</a:t>
            </a:r>
            <a:r>
              <a:rPr lang="en-US" altLang="zh-CN" sz="1600"/>
              <a:t>.</a:t>
            </a:r>
          </a:p>
          <a:p>
            <a:endParaRPr kumimoji="1"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152163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TabBar</a:t>
            </a:r>
            <a:r>
              <a:rPr kumimoji="1" lang="zh-CN" altLang="en-US"/>
              <a:t>实现思路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1. </a:t>
            </a:r>
            <a:r>
              <a:rPr lang="zh-CN" altLang="en-US"/>
              <a:t>如果在下方有一个单独的</a:t>
            </a:r>
            <a:r>
              <a:rPr lang="en-US" altLang="zh-CN"/>
              <a:t>TabBar</a:t>
            </a:r>
            <a:r>
              <a:rPr lang="zh-CN" altLang="en-US"/>
              <a:t>组件，你如何封装</a:t>
            </a:r>
          </a:p>
          <a:p>
            <a:pPr lvl="1"/>
            <a:r>
              <a:rPr lang="zh-CN" altLang="en-US"/>
              <a:t>自定义</a:t>
            </a:r>
            <a:r>
              <a:rPr lang="en-US" altLang="zh-CN"/>
              <a:t>TabBar</a:t>
            </a:r>
            <a:r>
              <a:rPr lang="zh-CN" altLang="en-US"/>
              <a:t>组件，在</a:t>
            </a:r>
            <a:r>
              <a:rPr lang="en-US" altLang="zh-CN"/>
              <a:t>APP</a:t>
            </a:r>
            <a:r>
              <a:rPr lang="zh-CN" altLang="en-US"/>
              <a:t>中使用</a:t>
            </a:r>
          </a:p>
          <a:p>
            <a:pPr lvl="1"/>
            <a:r>
              <a:rPr lang="zh-CN" altLang="en-US"/>
              <a:t>让</a:t>
            </a:r>
            <a:r>
              <a:rPr lang="en-US" altLang="zh-CN"/>
              <a:t>TabBar</a:t>
            </a:r>
            <a:r>
              <a:rPr lang="zh-CN" altLang="en-US"/>
              <a:t>出于底部，并且设置相关的样式</a:t>
            </a:r>
          </a:p>
          <a:p>
            <a:r>
              <a:rPr lang="en-US" altLang="zh-CN"/>
              <a:t>2.TabBar</a:t>
            </a:r>
            <a:r>
              <a:rPr lang="zh-CN" altLang="en-US"/>
              <a:t>中显示的内容由外界决定</a:t>
            </a:r>
          </a:p>
          <a:p>
            <a:pPr lvl="1"/>
            <a:r>
              <a:rPr lang="zh-CN" altLang="en-US"/>
              <a:t>定义插槽</a:t>
            </a:r>
          </a:p>
          <a:p>
            <a:pPr lvl="1"/>
            <a:r>
              <a:rPr lang="en-US" altLang="zh-CN"/>
              <a:t>flex</a:t>
            </a:r>
            <a:r>
              <a:rPr lang="zh-CN" altLang="en-US"/>
              <a:t>布局平分</a:t>
            </a:r>
            <a:r>
              <a:rPr lang="en-US" altLang="zh-CN"/>
              <a:t>TabBar</a:t>
            </a:r>
          </a:p>
          <a:p>
            <a:r>
              <a:rPr lang="en-US" altLang="zh-CN"/>
              <a:t>3.</a:t>
            </a:r>
            <a:r>
              <a:rPr lang="zh-CN" altLang="en-US"/>
              <a:t>自定义</a:t>
            </a:r>
            <a:r>
              <a:rPr lang="en-US" altLang="zh-CN"/>
              <a:t>TabBarItem</a:t>
            </a:r>
            <a:r>
              <a:rPr lang="zh-CN" altLang="en-US"/>
              <a:t>，可以传入 图片和文字</a:t>
            </a:r>
          </a:p>
          <a:p>
            <a:pPr lvl="1"/>
            <a:r>
              <a:rPr lang="zh-CN" altLang="en-US"/>
              <a:t>定义</a:t>
            </a:r>
            <a:r>
              <a:rPr lang="en-US" altLang="zh-CN"/>
              <a:t>TabBarItem</a:t>
            </a:r>
            <a:r>
              <a:rPr lang="zh-CN" altLang="en-US"/>
              <a:t>，并且定义两个插槽：图片、文字。</a:t>
            </a:r>
          </a:p>
          <a:p>
            <a:pPr lvl="1"/>
            <a:r>
              <a:rPr lang="zh-CN" altLang="en-US"/>
              <a:t>给两个插槽外层包装</a:t>
            </a:r>
            <a:r>
              <a:rPr lang="en-US" altLang="zh-CN"/>
              <a:t>div</a:t>
            </a:r>
            <a:r>
              <a:rPr lang="zh-CN" altLang="en-US"/>
              <a:t>，用于设置样式。</a:t>
            </a:r>
          </a:p>
          <a:p>
            <a:pPr lvl="1"/>
            <a:r>
              <a:rPr lang="zh-CN" altLang="en-US"/>
              <a:t>填充插槽，实现底部</a:t>
            </a:r>
            <a:r>
              <a:rPr lang="en-US" altLang="zh-CN"/>
              <a:t>TabBar</a:t>
            </a:r>
            <a:r>
              <a:rPr lang="zh-CN" altLang="en-US"/>
              <a:t>的效果</a:t>
            </a:r>
          </a:p>
          <a:p>
            <a:endParaRPr lang="zh-CN" altLang="en-US"/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151" y="1196752"/>
            <a:ext cx="3008147" cy="526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2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TabBar</a:t>
            </a:r>
            <a:r>
              <a:rPr kumimoji="1" lang="zh-CN" altLang="en-US"/>
              <a:t>实现思路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/>
              <a:t>4.</a:t>
            </a:r>
            <a:r>
              <a:rPr lang="zh-CN" altLang="en-US"/>
              <a:t>传入 高亮图片</a:t>
            </a:r>
          </a:p>
          <a:p>
            <a:pPr lvl="1"/>
            <a:r>
              <a:rPr lang="zh-CN" altLang="en-US"/>
              <a:t>定义另外一个插槽，插入</a:t>
            </a:r>
            <a:r>
              <a:rPr lang="en-US" altLang="zh-CN"/>
              <a:t>active-icon</a:t>
            </a:r>
            <a:r>
              <a:rPr lang="zh-CN" altLang="en-US"/>
              <a:t>的数据</a:t>
            </a:r>
          </a:p>
          <a:p>
            <a:pPr lvl="1"/>
            <a:r>
              <a:rPr lang="zh-CN" altLang="en-US"/>
              <a:t>定义一个变量</a:t>
            </a:r>
            <a:r>
              <a:rPr lang="en-US" altLang="zh-CN"/>
              <a:t>isActive</a:t>
            </a:r>
            <a:r>
              <a:rPr lang="zh-CN" altLang="en-US"/>
              <a:t>，通过</a:t>
            </a:r>
            <a:r>
              <a:rPr lang="en-US" altLang="zh-CN"/>
              <a:t>v-show</a:t>
            </a:r>
            <a:r>
              <a:rPr lang="zh-CN" altLang="en-US"/>
              <a:t>来决定是否显示对应的</a:t>
            </a:r>
            <a:r>
              <a:rPr lang="en-US" altLang="zh-CN"/>
              <a:t>icon</a:t>
            </a:r>
          </a:p>
          <a:p>
            <a:r>
              <a:rPr lang="en-US" altLang="zh-CN"/>
              <a:t>5.TabBarItem</a:t>
            </a:r>
            <a:r>
              <a:rPr lang="zh-CN" altLang="en-US"/>
              <a:t>绑定路由数据</a:t>
            </a:r>
            <a:endParaRPr lang="en-US" altLang="zh-CN"/>
          </a:p>
          <a:p>
            <a:pPr lvl="1"/>
            <a:r>
              <a:rPr lang="zh-CN" altLang="en-US"/>
              <a:t>安装路由：</a:t>
            </a:r>
            <a:r>
              <a:rPr lang="en-US" altLang="zh-CN"/>
              <a:t>npm install vue-router —save</a:t>
            </a:r>
          </a:p>
          <a:p>
            <a:pPr lvl="1"/>
            <a:r>
              <a:rPr lang="zh-CN" altLang="en-US"/>
              <a:t>完成</a:t>
            </a:r>
            <a:r>
              <a:rPr lang="en-US" altLang="zh-CN"/>
              <a:t>router/index.js</a:t>
            </a:r>
            <a:r>
              <a:rPr lang="zh-CN" altLang="en-US"/>
              <a:t>的内容，以及创建对应的组件</a:t>
            </a:r>
          </a:p>
          <a:p>
            <a:pPr lvl="1"/>
            <a:r>
              <a:rPr lang="fr-FR" altLang="zh-CN"/>
              <a:t>main.js</a:t>
            </a:r>
            <a:r>
              <a:rPr lang="zh-CN" altLang="fr-FR"/>
              <a:t>中注册</a:t>
            </a:r>
            <a:r>
              <a:rPr lang="fr-FR" altLang="zh-CN"/>
              <a:t>router</a:t>
            </a:r>
          </a:p>
          <a:p>
            <a:pPr lvl="1"/>
            <a:r>
              <a:rPr lang="fr-FR" altLang="zh-CN"/>
              <a:t>APP</a:t>
            </a:r>
            <a:r>
              <a:rPr lang="zh-CN" altLang="fr-FR"/>
              <a:t>中加入</a:t>
            </a:r>
            <a:r>
              <a:rPr lang="fr-FR" altLang="zh-CN"/>
              <a:t>&lt;router-view&gt;</a:t>
            </a:r>
            <a:r>
              <a:rPr lang="zh-CN" altLang="fr-FR"/>
              <a:t>组件</a:t>
            </a:r>
            <a:endParaRPr lang="fr-FR" altLang="zh-CN"/>
          </a:p>
          <a:p>
            <a:r>
              <a:rPr lang="en-US" altLang="zh-CN"/>
              <a:t>6.</a:t>
            </a:r>
            <a:r>
              <a:rPr lang="zh-CN" altLang="en-US"/>
              <a:t>点击</a:t>
            </a:r>
            <a:r>
              <a:rPr lang="en-US" altLang="zh-CN"/>
              <a:t>item</a:t>
            </a:r>
            <a:r>
              <a:rPr lang="zh-CN" altLang="en-US"/>
              <a:t>跳转到对应路由，并且动态决定</a:t>
            </a:r>
            <a:r>
              <a:rPr lang="en-US" altLang="zh-CN"/>
              <a:t>isActive</a:t>
            </a:r>
          </a:p>
          <a:p>
            <a:pPr lvl="1"/>
            <a:r>
              <a:rPr lang="zh-CN" altLang="en-US"/>
              <a:t>监听</a:t>
            </a:r>
            <a:r>
              <a:rPr lang="en-US" altLang="zh-CN"/>
              <a:t>item</a:t>
            </a:r>
            <a:r>
              <a:rPr lang="zh-CN" altLang="en-US"/>
              <a:t>的点击，通过</a:t>
            </a:r>
            <a:r>
              <a:rPr lang="en-US" altLang="zh-CN"/>
              <a:t>this.$router.replace()</a:t>
            </a:r>
            <a:r>
              <a:rPr lang="zh-CN" altLang="en-US"/>
              <a:t>替换路由路径</a:t>
            </a:r>
            <a:endParaRPr lang="en-US" altLang="zh-CN"/>
          </a:p>
          <a:p>
            <a:pPr lvl="1"/>
            <a:r>
              <a:rPr lang="zh-CN" altLang="en-US"/>
              <a:t>通过</a:t>
            </a:r>
            <a:r>
              <a:rPr lang="en-US" altLang="zh-CN"/>
              <a:t>this.$route.path.indexOf(this.link) !== -1</a:t>
            </a:r>
            <a:r>
              <a:rPr lang="zh-CN" altLang="en-US"/>
              <a:t>来判断是否是</a:t>
            </a:r>
            <a:r>
              <a:rPr lang="en-US" altLang="zh-CN"/>
              <a:t>active</a:t>
            </a:r>
          </a:p>
          <a:p>
            <a:r>
              <a:rPr lang="en-US" altLang="zh-CN"/>
              <a:t>7.</a:t>
            </a:r>
            <a:r>
              <a:rPr lang="zh-CN" altLang="en-US"/>
              <a:t>动态计算</a:t>
            </a:r>
            <a:r>
              <a:rPr lang="en-US" altLang="zh-CN"/>
              <a:t>active</a:t>
            </a:r>
            <a:r>
              <a:rPr lang="zh-CN" altLang="en-US"/>
              <a:t>样式</a:t>
            </a:r>
          </a:p>
          <a:p>
            <a:pPr lvl="1"/>
            <a:r>
              <a:rPr lang="zh-CN" altLang="en-US"/>
              <a:t>封装新的计算属性：</a:t>
            </a:r>
            <a:r>
              <a:rPr lang="en-US" altLang="zh-CN" b="1"/>
              <a:t>this</a:t>
            </a:r>
            <a:r>
              <a:rPr lang="en-US" altLang="zh-CN"/>
              <a:t>.isActive ? {'color': 'red'} : {}</a:t>
            </a:r>
          </a:p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108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代码实现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001" y="1165978"/>
            <a:ext cx="4669759" cy="554196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537" y="1131766"/>
            <a:ext cx="6750460" cy="557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前端路由阶段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/>
              <a:t>前后端分离阶段：</a:t>
            </a:r>
            <a:endParaRPr kumimoji="1" lang="en-US" altLang="zh-CN"/>
          </a:p>
          <a:p>
            <a:pPr lvl="1"/>
            <a:r>
              <a:rPr lang="zh-CN" altLang="en-US"/>
              <a:t>随着</a:t>
            </a:r>
            <a:r>
              <a:rPr lang="en-US" altLang="zh-CN"/>
              <a:t>Ajax</a:t>
            </a:r>
            <a:r>
              <a:rPr lang="zh-CN" altLang="en-US"/>
              <a:t>的出现</a:t>
            </a:r>
            <a:r>
              <a:rPr lang="en-US" altLang="zh-CN"/>
              <a:t>, </a:t>
            </a:r>
            <a:r>
              <a:rPr lang="zh-CN" altLang="en-US"/>
              <a:t>有了前后端分离的开发模式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后端只提供</a:t>
            </a:r>
            <a:r>
              <a:rPr lang="en-US" altLang="zh-CN"/>
              <a:t>API</a:t>
            </a:r>
            <a:r>
              <a:rPr lang="zh-CN" altLang="en-US"/>
              <a:t>来返回数据</a:t>
            </a:r>
            <a:r>
              <a:rPr lang="en-US" altLang="zh-CN"/>
              <a:t>, </a:t>
            </a:r>
            <a:r>
              <a:rPr lang="zh-CN" altLang="en-US"/>
              <a:t>前端通过</a:t>
            </a:r>
            <a:r>
              <a:rPr lang="en-US" altLang="zh-CN"/>
              <a:t>Ajax</a:t>
            </a:r>
            <a:r>
              <a:rPr lang="zh-CN" altLang="en-US"/>
              <a:t>获取数据</a:t>
            </a:r>
            <a:r>
              <a:rPr lang="en-US" altLang="zh-CN"/>
              <a:t>, </a:t>
            </a:r>
            <a:r>
              <a:rPr lang="zh-CN" altLang="en-US"/>
              <a:t>并且可以通过</a:t>
            </a:r>
            <a:r>
              <a:rPr lang="en-US" altLang="zh-CN"/>
              <a:t>JavaScript</a:t>
            </a:r>
            <a:r>
              <a:rPr lang="zh-CN" altLang="en-US"/>
              <a:t>将数据渲染到页面中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这样做最大的优点就是前后端责任的清晰</a:t>
            </a:r>
            <a:r>
              <a:rPr lang="en-US" altLang="zh-CN"/>
              <a:t>, </a:t>
            </a:r>
            <a:r>
              <a:rPr lang="zh-CN" altLang="en-US"/>
              <a:t>后端专注于数据上</a:t>
            </a:r>
            <a:r>
              <a:rPr lang="en-US" altLang="zh-CN"/>
              <a:t>, </a:t>
            </a:r>
            <a:r>
              <a:rPr lang="zh-CN" altLang="en-US"/>
              <a:t>前端专注于交互和可视化上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并且当移动端</a:t>
            </a:r>
            <a:r>
              <a:rPr lang="en-US" altLang="zh-CN"/>
              <a:t>(iOS/Android)</a:t>
            </a:r>
            <a:r>
              <a:rPr lang="zh-CN" altLang="en-US"/>
              <a:t>出现后</a:t>
            </a:r>
            <a:r>
              <a:rPr lang="en-US" altLang="zh-CN"/>
              <a:t>, </a:t>
            </a:r>
            <a:r>
              <a:rPr lang="zh-CN" altLang="en-US"/>
              <a:t>后端不需要进行任何处理</a:t>
            </a:r>
            <a:r>
              <a:rPr lang="en-US" altLang="zh-CN"/>
              <a:t>, </a:t>
            </a:r>
            <a:r>
              <a:rPr lang="zh-CN" altLang="en-US"/>
              <a:t>依然使用之前的一套</a:t>
            </a:r>
            <a:r>
              <a:rPr lang="en-US" altLang="zh-CN"/>
              <a:t>API</a:t>
            </a:r>
            <a:r>
              <a:rPr lang="zh-CN" altLang="en-US"/>
              <a:t>即可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目前很多的网站依然采用这种模式开发</a:t>
            </a:r>
            <a:r>
              <a:rPr lang="en-US" altLang="zh-CN"/>
              <a:t>.</a:t>
            </a:r>
            <a:endParaRPr lang="en-US" altLang="zh-CN" b="1"/>
          </a:p>
          <a:p>
            <a:r>
              <a:rPr lang="zh-CN" altLang="en-US" b="1"/>
              <a:t>单页面富应用阶段</a:t>
            </a:r>
            <a:r>
              <a:rPr lang="en-US" altLang="zh-CN" b="1"/>
              <a:t>:</a:t>
            </a:r>
            <a:endParaRPr lang="zh-CN" altLang="en-US"/>
          </a:p>
          <a:p>
            <a:pPr lvl="1"/>
            <a:r>
              <a:rPr lang="zh-CN" altLang="en-US"/>
              <a:t>其实</a:t>
            </a:r>
            <a:r>
              <a:rPr lang="en-US" altLang="zh-CN"/>
              <a:t>SPA</a:t>
            </a:r>
            <a:r>
              <a:rPr lang="zh-CN" altLang="en-US"/>
              <a:t>最主要的特点就是在前后端分离的基础上加了一层前端路由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也就是前端来维护一套路由规则</a:t>
            </a:r>
            <a:r>
              <a:rPr lang="en-US" altLang="zh-CN"/>
              <a:t>.</a:t>
            </a:r>
          </a:p>
          <a:p>
            <a:r>
              <a:rPr kumimoji="1" lang="zh-CN" altLang="en-US"/>
              <a:t>前端路由的核心是什么呢？</a:t>
            </a:r>
            <a:endParaRPr kumimoji="1" lang="en-US" altLang="zh-CN"/>
          </a:p>
          <a:p>
            <a:pPr lvl="1"/>
            <a:r>
              <a:rPr kumimoji="1" lang="zh-CN" altLang="en-US"/>
              <a:t>改变</a:t>
            </a:r>
            <a:r>
              <a:rPr kumimoji="1" lang="en-US" altLang="zh-CN"/>
              <a:t>URL</a:t>
            </a:r>
            <a:r>
              <a:rPr kumimoji="1" lang="zh-CN" altLang="en-US"/>
              <a:t>，但是页面不进行整体的刷新。</a:t>
            </a:r>
            <a:endParaRPr kumimoji="1" lang="en-US" altLang="zh-CN"/>
          </a:p>
          <a:p>
            <a:pPr lvl="1"/>
            <a:r>
              <a:rPr kumimoji="1" lang="zh-CN" altLang="en-US"/>
              <a:t>如何实现呢？</a:t>
            </a:r>
          </a:p>
        </p:txBody>
      </p:sp>
    </p:spTree>
    <p:extLst>
      <p:ext uri="{BB962C8B-B14F-4D97-AF65-F5344CB8AC3E}">
        <p14:creationId xmlns:p14="http://schemas.microsoft.com/office/powerpoint/2010/main" val="50831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URL</a:t>
            </a:r>
            <a:r>
              <a:rPr kumimoji="1" lang="zh-CN" altLang="en-US"/>
              <a:t>的</a:t>
            </a:r>
            <a:r>
              <a:rPr kumimoji="1" lang="en-US" altLang="zh-CN"/>
              <a:t>hash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URL</a:t>
            </a:r>
            <a:r>
              <a:rPr lang="zh-CN" altLang="en-US"/>
              <a:t>的</a:t>
            </a:r>
            <a:r>
              <a:rPr lang="en-US" altLang="zh-CN"/>
              <a:t>hash</a:t>
            </a:r>
          </a:p>
          <a:p>
            <a:pPr lvl="1"/>
            <a:r>
              <a:rPr lang="en-US" altLang="zh-CN"/>
              <a:t>URL</a:t>
            </a:r>
            <a:r>
              <a:rPr lang="zh-CN" altLang="en-US"/>
              <a:t>的</a:t>
            </a:r>
            <a:r>
              <a:rPr lang="en-US" altLang="zh-CN"/>
              <a:t>hash</a:t>
            </a:r>
            <a:r>
              <a:rPr lang="zh-CN" altLang="en-US"/>
              <a:t>也就是锚点</a:t>
            </a:r>
            <a:r>
              <a:rPr lang="en-US" altLang="zh-CN"/>
              <a:t>(#), </a:t>
            </a:r>
            <a:r>
              <a:rPr lang="zh-CN" altLang="en-US"/>
              <a:t>本质上是改变</a:t>
            </a:r>
            <a:r>
              <a:rPr lang="en-US" altLang="zh-CN"/>
              <a:t>window.location</a:t>
            </a:r>
            <a:r>
              <a:rPr lang="zh-CN" altLang="en-US"/>
              <a:t>的</a:t>
            </a:r>
            <a:r>
              <a:rPr lang="en-US" altLang="zh-CN"/>
              <a:t>href</a:t>
            </a:r>
            <a:r>
              <a:rPr lang="zh-CN" altLang="en-US"/>
              <a:t>属性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我们可以通过直接赋值</a:t>
            </a:r>
            <a:r>
              <a:rPr lang="en-US" altLang="zh-CN"/>
              <a:t>location.hash</a:t>
            </a:r>
            <a:r>
              <a:rPr lang="zh-CN" altLang="en-US"/>
              <a:t>来改变</a:t>
            </a:r>
            <a:r>
              <a:rPr lang="en-US" altLang="zh-CN"/>
              <a:t>href, </a:t>
            </a:r>
            <a:r>
              <a:rPr lang="zh-CN" altLang="en-US"/>
              <a:t>但是页面不发生刷新</a:t>
            </a:r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61" y="2777392"/>
            <a:ext cx="85344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58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/>
              <a:t>HTML5</a:t>
            </a:r>
            <a:r>
              <a:rPr lang="zh-CN" altLang="en-US" b="0"/>
              <a:t>的</a:t>
            </a:r>
            <a:r>
              <a:rPr lang="en-US" altLang="zh-CN" b="0"/>
              <a:t>history</a:t>
            </a:r>
            <a:r>
              <a:rPr lang="zh-CN" altLang="en-US" b="0"/>
              <a:t>模式：</a:t>
            </a:r>
            <a:r>
              <a:rPr lang="en-US" altLang="zh-CN"/>
              <a:t>pushState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history</a:t>
            </a:r>
            <a:r>
              <a:rPr lang="zh-CN" altLang="en-US"/>
              <a:t>接口是</a:t>
            </a:r>
            <a:r>
              <a:rPr lang="en-US" altLang="zh-CN"/>
              <a:t>HTML5</a:t>
            </a:r>
            <a:r>
              <a:rPr lang="zh-CN" altLang="en-US"/>
              <a:t>新增的</a:t>
            </a:r>
            <a:r>
              <a:rPr lang="en-US" altLang="zh-CN"/>
              <a:t>, </a:t>
            </a:r>
            <a:r>
              <a:rPr lang="zh-CN" altLang="en-US"/>
              <a:t>它有五种模式改变</a:t>
            </a:r>
            <a:r>
              <a:rPr lang="en-US" altLang="zh-CN"/>
              <a:t>URL</a:t>
            </a:r>
            <a:r>
              <a:rPr lang="zh-CN" altLang="en-US"/>
              <a:t>而不刷新页面</a:t>
            </a:r>
            <a:r>
              <a:rPr lang="en-US" altLang="zh-CN"/>
              <a:t>.</a:t>
            </a:r>
          </a:p>
          <a:p>
            <a:r>
              <a:rPr lang="en-US" altLang="zh-CN"/>
              <a:t>history.pushState()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23" y="2307981"/>
            <a:ext cx="9017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6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/>
              <a:t>HTML5</a:t>
            </a:r>
            <a:r>
              <a:rPr lang="zh-CN" altLang="en-US" b="0"/>
              <a:t>的</a:t>
            </a:r>
            <a:r>
              <a:rPr lang="en-US" altLang="zh-CN" b="0"/>
              <a:t>history</a:t>
            </a:r>
            <a:r>
              <a:rPr lang="zh-CN" altLang="en-US" b="0"/>
              <a:t>模式：</a:t>
            </a:r>
            <a:r>
              <a:rPr lang="en-US" altLang="zh-CN" b="0"/>
              <a:t>r</a:t>
            </a:r>
            <a:r>
              <a:rPr lang="en-US" altLang="zh-CN"/>
              <a:t>eplaceState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history.replaceState()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62" y="1708638"/>
            <a:ext cx="88138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4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/>
              <a:t>HTML5</a:t>
            </a:r>
            <a:r>
              <a:rPr lang="zh-CN" altLang="en-US" b="0"/>
              <a:t>的</a:t>
            </a:r>
            <a:r>
              <a:rPr lang="en-US" altLang="zh-CN" b="0"/>
              <a:t>history</a:t>
            </a:r>
            <a:r>
              <a:rPr lang="zh-CN" altLang="en-US" b="0"/>
              <a:t>模式：</a:t>
            </a:r>
            <a:r>
              <a:rPr lang="en-US" altLang="zh-CN" b="0"/>
              <a:t>go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history.go()</a:t>
            </a:r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753959" y="2443700"/>
            <a:ext cx="5027733" cy="21698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补充说明：</a:t>
            </a:r>
            <a:endParaRPr lang="en-US" altLang="zh-CN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上面只演示了三个方法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因为 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history.back()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等价于 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history.go(-1)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history.forward()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则等价于 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history.go(1)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这三个接口等同于浏览器界面的前进后退。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89" y="1765443"/>
            <a:ext cx="5943111" cy="406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4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vuejs-wh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uejs-why" id="{ACDE9F21-E784-BC40-9E65-CA12F3623E53}" vid="{4AF11DB3-7F8B-E64E-9C23-DF0900E0CC7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816</TotalTime>
  <Words>2985</Words>
  <Application>Microsoft Office PowerPoint</Application>
  <PresentationFormat>自定义</PresentationFormat>
  <Paragraphs>278</Paragraphs>
  <Slides>42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3" baseType="lpstr">
      <vt:lpstr>vuejs-why</vt:lpstr>
      <vt:lpstr>vue-router详解</vt:lpstr>
      <vt:lpstr>内容概述</vt:lpstr>
      <vt:lpstr>什么是路由？</vt:lpstr>
      <vt:lpstr>后端路由阶段</vt:lpstr>
      <vt:lpstr>前端路由阶段</vt:lpstr>
      <vt:lpstr>URL的hash</vt:lpstr>
      <vt:lpstr>HTML5的history模式：pushState</vt:lpstr>
      <vt:lpstr>HTML5的history模式：replaceState</vt:lpstr>
      <vt:lpstr>HTML5的history模式：go</vt:lpstr>
      <vt:lpstr>认识vue-router</vt:lpstr>
      <vt:lpstr>安装和使用vue-router</vt:lpstr>
      <vt:lpstr>创建router实例</vt:lpstr>
      <vt:lpstr>挂载到Vue实例中</vt:lpstr>
      <vt:lpstr>步骤一：创建路由组件</vt:lpstr>
      <vt:lpstr>步骤二：配置组件和路径的映射关系</vt:lpstr>
      <vt:lpstr>步骤三：使用路由.</vt:lpstr>
      <vt:lpstr>最终效果如下</vt:lpstr>
      <vt:lpstr>路由的默认路径 </vt:lpstr>
      <vt:lpstr>HTML5的History模式 </vt:lpstr>
      <vt:lpstr>router-link补充</vt:lpstr>
      <vt:lpstr>修改linkActiveClass</vt:lpstr>
      <vt:lpstr>路由代码跳转</vt:lpstr>
      <vt:lpstr>动态路由</vt:lpstr>
      <vt:lpstr>认识路由的懒加载</vt:lpstr>
      <vt:lpstr>路由懒加载的效果</vt:lpstr>
      <vt:lpstr>懒加载的方式</vt:lpstr>
      <vt:lpstr>认识嵌套路由</vt:lpstr>
      <vt:lpstr>嵌套路由实现</vt:lpstr>
      <vt:lpstr>嵌套默认路径</vt:lpstr>
      <vt:lpstr>准备工作</vt:lpstr>
      <vt:lpstr>传递参数的方式</vt:lpstr>
      <vt:lpstr>传递参数方式一: &lt;router-link&gt;</vt:lpstr>
      <vt:lpstr>传递参数方式二: JavaScript代码</vt:lpstr>
      <vt:lpstr>获取参数</vt:lpstr>
      <vt:lpstr>$route和$router是有区别的</vt:lpstr>
      <vt:lpstr>为什么使用导航守卫?</vt:lpstr>
      <vt:lpstr>导航守卫使用</vt:lpstr>
      <vt:lpstr>导航守卫补充</vt:lpstr>
      <vt:lpstr>keep-alive遇见vue-router</vt:lpstr>
      <vt:lpstr>TabBar实现思路</vt:lpstr>
      <vt:lpstr>TabBar实现思路</vt:lpstr>
      <vt:lpstr>代码实现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vue-router详解</dc:title>
  <dc:creator>卫康宏</dc:creator>
  <cp:lastModifiedBy>denetly</cp:lastModifiedBy>
  <cp:revision>109</cp:revision>
  <dcterms:created xsi:type="dcterms:W3CDTF">2018-10-09T08:20:18Z</dcterms:created>
  <dcterms:modified xsi:type="dcterms:W3CDTF">2020-08-31T13:33:07Z</dcterms:modified>
</cp:coreProperties>
</file>

<file path=docProps/thumbnail.jpeg>
</file>